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8" r:id="rId3"/>
    <p:sldId id="261" r:id="rId4"/>
    <p:sldId id="274" r:id="rId5"/>
    <p:sldId id="298" r:id="rId6"/>
    <p:sldId id="276" r:id="rId7"/>
    <p:sldId id="325" r:id="rId8"/>
    <p:sldId id="299" r:id="rId9"/>
    <p:sldId id="285" r:id="rId10"/>
    <p:sldId id="302" r:id="rId11"/>
    <p:sldId id="308" r:id="rId12"/>
    <p:sldId id="329" r:id="rId13"/>
    <p:sldId id="333" r:id="rId14"/>
    <p:sldId id="331" r:id="rId15"/>
    <p:sldId id="332" r:id="rId16"/>
    <p:sldId id="335" r:id="rId17"/>
    <p:sldId id="336" r:id="rId18"/>
    <p:sldId id="341" r:id="rId19"/>
    <p:sldId id="316" r:id="rId20"/>
    <p:sldId id="313" r:id="rId21"/>
    <p:sldId id="346" r:id="rId22"/>
    <p:sldId id="304" r:id="rId23"/>
    <p:sldId id="305" r:id="rId24"/>
    <p:sldId id="306" r:id="rId25"/>
    <p:sldId id="307" r:id="rId26"/>
    <p:sldId id="321" r:id="rId27"/>
    <p:sldId id="342" r:id="rId28"/>
    <p:sldId id="345" r:id="rId29"/>
    <p:sldId id="328" r:id="rId30"/>
    <p:sldId id="322" r:id="rId31"/>
    <p:sldId id="319" r:id="rId32"/>
    <p:sldId id="337" r:id="rId33"/>
    <p:sldId id="343" r:id="rId34"/>
    <p:sldId id="344" r:id="rId35"/>
    <p:sldId id="324" r:id="rId36"/>
    <p:sldId id="257" r:id="rId37"/>
    <p:sldId id="347" r:id="rId38"/>
    <p:sldId id="339" r:id="rId39"/>
    <p:sldId id="340" r:id="rId4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85C5353-D6B6-4F32-A6FB-7D0A3485BA1D}" name="Gastbenutzer" initials="Ga" userId="Gastbenutzer" providerId="Windows Live"/>
  <p188:author id="{2F39F4B0-D8B2-22F8-3CDD-60D09704AA73}" name="Quirin Würschinger" initials="QW" userId="9a2ec97d593520f9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338468-8674-A04C-92B1-2F0634783EB6}" v="2251" dt="2024-07-04T07:39:45.946"/>
    <p1510:client id="{21ECB11F-D8C6-4007-9296-8A1B1302CF57}" v="793" dt="2024-07-03T11:16:25.149"/>
    <p1510:client id="{3052E566-57CC-498A-95C5-EFF7042B6D16}" v="52" dt="2024-07-03T12:47:15.313"/>
    <p1510:client id="{4BEE8A6A-22B9-4689-B36A-8CCCD11E76E8}" v="181" dt="2024-07-03T14:56:27.649"/>
    <p1510:client id="{787633F1-54ED-4696-9B62-0EC72DB9B9B5}" v="1" dt="2024-07-03T11:13:46.679"/>
    <p1510:client id="{7D3F94A8-F565-4968-9FAD-FC416E4A4247}" v="1376" dt="2024-07-03T12:11:48.033"/>
    <p1510:client id="{F27DD8EE-E524-477E-B1CC-B95BB06220B4}" v="24" dt="2024-07-03T13:09:07.259"/>
    <p1510:client id="{F8BA7929-00C0-40DF-BB80-73B42104F351}" v="1" dt="2024-07-03T13:14:45.3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–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61"/>
    <p:restoredTop sz="80492"/>
  </p:normalViewPr>
  <p:slideViewPr>
    <p:cSldViewPr snapToGrid="0">
      <p:cViewPr varScale="1">
        <p:scale>
          <a:sx n="83" d="100"/>
          <a:sy n="83" d="100"/>
        </p:scale>
        <p:origin x="7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8441BD-3249-403A-B6FC-D9AB51394C38}" type="datetimeFigureOut">
              <a:t>04.07.24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20C71B-05EA-46B1-A727-26DE78C0C439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5257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0C71B-05EA-46B1-A727-26DE78C0C439}" type="slidenum">
              <a:rPr lang="de-DE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7764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Font typeface="+mj-lt"/>
              <a:buAutoNum type="arabicPeriod"/>
            </a:pPr>
            <a:r>
              <a:rPr lang="en-DE" dirty="0"/>
              <a:t>anticausative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DE" dirty="0"/>
              <a:t>causative: object </a:t>
            </a:r>
            <a:r>
              <a:rPr lang="en-DE" i="1" dirty="0"/>
              <a:t>Japanese movies</a:t>
            </a:r>
            <a:endParaRPr lang="en-DE" dirty="0"/>
          </a:p>
          <a:p>
            <a:pPr marL="228600" lvl="0" indent="-228600">
              <a:buFont typeface="+mj-lt"/>
              <a:buAutoNum type="arabicPeriod"/>
            </a:pPr>
            <a:r>
              <a:rPr lang="en-DE" dirty="0"/>
              <a:t>causative: object </a:t>
            </a:r>
            <a:r>
              <a:rPr lang="en-DE" i="1" dirty="0"/>
              <a:t>special</a:t>
            </a:r>
            <a:endParaRPr lang="en-DE" dirty="0"/>
          </a:p>
          <a:p>
            <a:pPr marL="228600" lvl="0" indent="-228600">
              <a:buFont typeface="+mj-lt"/>
              <a:buAutoNum type="arabicPeriod"/>
            </a:pPr>
            <a:r>
              <a:rPr lang="en-DE" dirty="0"/>
              <a:t>anticausative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0C71B-05EA-46B1-A727-26DE78C0C439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51822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incorrect according to Laura’s classification criteria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GPT cue: </a:t>
            </a:r>
            <a:r>
              <a:rPr lang="en-DE" i="1" dirty="0"/>
              <a:t>implied</a:t>
            </a:r>
            <a:r>
              <a:rPr lang="en-DE" i="0" dirty="0"/>
              <a:t> agent, causing </a:t>
            </a:r>
            <a:r>
              <a:rPr lang="en-DE" i="1" dirty="0"/>
              <a:t>event</a:t>
            </a:r>
            <a:endParaRPr lang="en-DE" i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i="0" dirty="0"/>
              <a:t>linguistic cues: syntactic object and semantic frame (in the sentence structure)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0C71B-05EA-46B1-A727-26DE78C0C439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60102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a good way to view it: research assistant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DE" dirty="0"/>
              <a:t>weird: should not be trusted blindly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DE" dirty="0"/>
              <a:t>very diligent and patient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DE" dirty="0"/>
              <a:t>very consistent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DE" dirty="0"/>
              <a:t>practical advantages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DE" dirty="0"/>
              <a:t>“Software 2.0”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DE" dirty="0"/>
              <a:t>can give you verbal justifications (instead of model coefficients)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DE" dirty="0"/>
              <a:t>all kinds of variables: subject vs objects, animate vs inanimate, finding expressives or metaphors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DE" dirty="0"/>
              <a:t>can also used for discovering constructions: ”read these articles and find all passive constructions“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DE" dirty="0"/>
              <a:t>scalable: good for investigating rare phenomena (e.g. requests)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0C71B-05EA-46B1-A727-26DE78C0C439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42466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coded by Laura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target variables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plus “verb_realization” to find target verb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0C71B-05EA-46B1-A727-26DE78C0C439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228271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0C71B-05EA-46B1-A727-26DE78C0C439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20392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instructions: e.g. what is the target conception of “anticausative”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structured output: so far, not really possible using the standard web interface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DE" dirty="0"/>
              <a:t>best option: “format the results in csv format”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DE" dirty="0"/>
              <a:t>if Pro account: “let me download a csv file containing the results”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0C71B-05EA-46B1-A727-26DE78C0C439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61301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potential improvement: not </a:t>
            </a:r>
            <a:r>
              <a:rPr lang="en-DE" i="1" dirty="0"/>
              <a:t>noun</a:t>
            </a:r>
            <a:r>
              <a:rPr lang="en-DE" i="0" dirty="0"/>
              <a:t>, but </a:t>
            </a:r>
            <a:r>
              <a:rPr lang="en-DE" i="1" dirty="0"/>
              <a:t>syntactical direct object</a:t>
            </a:r>
            <a:r>
              <a:rPr lang="en-DE" i="0" dirty="0"/>
              <a:t>, since O_d could be pronouns or clauses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0C71B-05EA-46B1-A727-26DE78C0C439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483434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3 additional vars for investigating GPT’s behaviour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DE" dirty="0"/>
              <a:t>was the right verb analysed?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DE" dirty="0"/>
              <a:t>did GPT confuse syntactic vs semantic objects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0C71B-05EA-46B1-A727-26DE78C0C439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58862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this is for classifying anticausatives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Laura vs GPT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annotating random samples is preferable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DE" dirty="0"/>
              <a:t>no GPT-based bias in pre-selection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DE" dirty="0"/>
              <a:t>getting a picture for False Negatives: what is missing?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0C71B-05EA-46B1-A727-26DE78C0C439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840429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accuracy: in how many percent of cases did GPT decide correctly if anticausative?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DE" dirty="0"/>
              <a:t>not ideal in cases of unbalanced classes → often the case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DE" dirty="0"/>
              <a:t>e.g. anticausatives are of main interest, but rare → focus on this class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precision: among the predicted anticausatives, how many actually are anticausative?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recall: how many of all anticausatives did it catch?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F1: more sophisticated average of precision and recall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0C71B-05EA-46B1-A727-26DE78C0C439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6505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5DB01-0BA3-5C4D-BF13-44137BDA16D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2003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4 variables of interest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checking whether all variables are present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checking whether all values are correct (e.g. no trailing spaces in Excel)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average: binary problem → for calculating precision and recall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`pos_label`: variable of main interest: e.g. anticausative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DE" dirty="0"/>
              <a:t>recall: how many </a:t>
            </a:r>
            <a:r>
              <a:rPr lang="en-DE" i="1" dirty="0"/>
              <a:t>anti</a:t>
            </a:r>
            <a:r>
              <a:rPr lang="en-DE" i="0" dirty="0"/>
              <a:t>causatives were detected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0C71B-05EA-46B1-A727-26DE78C0C439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43801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5DB01-0BA3-5C4D-BF13-44137BDA16D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938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5DB01-0BA3-5C4D-BF13-44137BDA16D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414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5DB01-0BA3-5C4D-BF13-44137BDA16D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382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5DB01-0BA3-5C4D-BF13-44137BDA16D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2640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Screen ("to project onto/show on a screen") in COHA: 184 tokens overall, 23 </a:t>
            </a:r>
            <a:r>
              <a:rPr lang="en-US" err="1">
                <a:cs typeface="Calibri"/>
              </a:rPr>
              <a:t>anticausatives</a:t>
            </a:r>
            <a:r>
              <a:rPr lang="en-US">
                <a:cs typeface="Calibri"/>
              </a:rPr>
              <a:t> (12,5%), but 2100 screen tokens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0C71B-05EA-46B1-A727-26DE78C0C439}" type="slidenum">
              <a:rPr lang="de-DE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6347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If one were to use ChatGPT for corpuslinguistics for the first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4 examples: 2 causative, 2 anticausative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0C71B-05EA-46B1-A727-26DE78C0C439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91500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Not too bad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right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DE" i="0" dirty="0"/>
              <a:t>intransitive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DE" i="0" dirty="0"/>
              <a:t>example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DE" i="0" dirty="0"/>
              <a:t>but: focus on anticausativity of the event rather than the syntactical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0C71B-05EA-46B1-A727-26DE78C0C439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1901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E06D6-5BCF-198B-6112-1BF28536F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64F929-576C-65A7-463E-E8FBD9AEB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5C11C-24FA-37C5-FD8F-D4AEBDE3D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08DE3-4149-EA46-9924-8DC24F9685FB}" type="datetime1">
              <a:rPr lang="de-DE" smtClean="0"/>
              <a:t>04.07.24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40795-784E-65D3-761B-E3E7FD15B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F4ADB-5E70-2661-9887-5D17A2CFE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54EA-4822-564D-B405-0E9702EA642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00368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6387C-D8B1-A010-EFB2-8FC496CFB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B03C04-BAD7-334E-4F80-466F0AF9A1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35601-41FC-64A4-E799-6146DC93B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16F5E-10BA-EE4F-B1FB-7A93258D5500}" type="datetime1">
              <a:rPr lang="de-DE" smtClean="0"/>
              <a:t>04.07.24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8144B-FE17-E60C-F442-9042DFECA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1C221-9F35-1EF8-7582-83BE49B9F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54EA-4822-564D-B405-0E9702EA642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74711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6E42F1-BA3E-2479-E523-2CA89B2483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1E3254-A227-FCA9-E6A7-CBA5E78C9B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EA34F-9E48-F6C8-61D2-FA346290E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06004-C71C-7E45-868F-D9EA65F19C00}" type="datetime1">
              <a:rPr lang="de-DE" smtClean="0"/>
              <a:t>04.07.24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D79CC-C319-E6EA-5A3C-7920CC929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13C78-1934-88EE-90BC-DE8EE9587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54EA-4822-564D-B405-0E9702EA642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96242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C0F5-EA95-05E1-5BDA-5CC14BA1D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54181-852E-C56D-2E55-C0D0011E4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3F3A0-A75B-A356-D155-94D369892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35A74-321A-C649-AC64-E5B97E1084E1}" type="datetime1">
              <a:rPr lang="de-DE" smtClean="0"/>
              <a:t>04.07.24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EFF79-977A-0960-94E9-5FF479C36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CD787-54F2-318B-F51E-E0D5C41DB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54EA-4822-564D-B405-0E9702EA642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5324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0EE12-E4C1-7BED-2A6A-CB5673A7E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EEED3-554D-05B1-852C-B6CB97A97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A2CA0-DB84-EF78-543D-E4F7CB6C9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6BCE8-3E10-394E-9BEB-A1E356A497BF}" type="datetime1">
              <a:rPr lang="de-DE" smtClean="0"/>
              <a:t>04.07.24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94838-6A2C-11C2-0F11-6D4A67C10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729F4-B597-B369-6F86-AFFFE19F9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54EA-4822-564D-B405-0E9702EA642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51202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86869-4FFB-7976-3AAD-3D0C84191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BA398-D7A9-C5C1-A093-B85DD4BC08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850560-9347-6952-79FB-3812CBA71F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95AB44-15D6-9A21-1BE7-91677A45A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731E0-ABA1-5C40-8172-82CD51C3A618}" type="datetime1">
              <a:rPr lang="de-DE" smtClean="0"/>
              <a:t>04.07.24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EBBD02-EA73-BAE0-18D7-A380BCB4A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9B7226-D5B1-0CB9-415B-10DE5DA72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54EA-4822-564D-B405-0E9702EA642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37892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54827-1FDA-7D2F-A160-163B7671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30C2E-F938-CDB0-7CDF-73A915EC4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5440B8-4A61-544C-0403-0A304BCC4B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12F3B0-5263-732E-FCAA-D661272245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16ED75-BDF2-388B-0BA7-3624FB308A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292B0A-A72E-A425-82EC-B5AA1432A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97294-30A2-D44B-9CF2-32AFB5DF00DF}" type="datetime1">
              <a:rPr lang="de-DE" smtClean="0"/>
              <a:t>04.07.24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3170E8-73D2-99DF-DF7F-2608791F4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A9EC0-EBBD-E144-B47A-4AFC0CEA4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54EA-4822-564D-B405-0E9702EA642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1506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BCD89-221C-8191-5C52-DD6EB0ED9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C11025-68C9-8CB3-AE50-64645E9E2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A7A76-8829-1D4A-85C6-B5E1ECBD3808}" type="datetime1">
              <a:rPr lang="de-DE" smtClean="0"/>
              <a:t>04.07.24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1D5EED-3D4A-C9DB-5FF8-8ED728195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FF2A55-D7D2-E87D-59D8-10D22A175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54EA-4822-564D-B405-0E9702EA642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78562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8C1319-E3C2-E2A5-4638-1E7D8DB31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D5FDA-EFF7-364E-AF50-7E844B9AE34F}" type="datetime1">
              <a:rPr lang="de-DE" smtClean="0"/>
              <a:t>04.07.24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512AD6-2157-ED8F-9E9D-87CC644A7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F7210-2C42-4DB1-EE20-6BF25B980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54EA-4822-564D-B405-0E9702EA642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63337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4D5B-3148-E5A2-6295-63567C972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F31C1-FBB6-497D-7CA5-1F2FB7B87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E2C13E-1ADE-2B3E-93E0-593DCE628F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60D99C-33FF-09F8-4A00-DDF496366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C2DF-4A4C-4A4E-91E2-3889959E7D66}" type="datetime1">
              <a:rPr lang="de-DE" smtClean="0"/>
              <a:t>04.07.24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1AD752-1440-7FC5-6462-30F4EF013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E30891-6FC2-8BDC-F294-4207E2C5D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54EA-4822-564D-B405-0E9702EA642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97455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08A81-BAFF-1686-082D-757B87180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1DB307-CFCA-4974-3C9D-45F93CEB3D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F6B7FB-42B9-D043-6EB1-016845106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0D787-C625-6BCD-1020-7816B11B8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2EACA-C40A-D245-8E30-182EE0AFBA68}" type="datetime1">
              <a:rPr lang="de-DE" smtClean="0"/>
              <a:t>04.07.24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4F4878-94B9-47A6-A881-7A46FAAEF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06E4DF-F977-3E79-5215-615893EE9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54EA-4822-564D-B405-0E9702EA642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74237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AE8F31-79E4-7E07-E060-05ED983ED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E1D1BA-7987-9A2D-0C31-675D0C18A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A93D3-EDEF-B4D3-96F9-13869BAF5A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1ED3E6-CB07-F84A-8BB5-61A39E230160}" type="datetime1">
              <a:rPr lang="de-DE" smtClean="0"/>
              <a:t>04.07.24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C1DF5-030A-2259-A3E6-D7B441AD16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97A31-CCC4-EAFE-85E8-1D58C48B32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3954EA-4822-564D-B405-0E9702EA642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39747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515/lingvan-2022-0142" TargetMode="External"/><Relationship Id="rId2" Type="http://schemas.openxmlformats.org/officeDocument/2006/relationships/hyperlink" Target="https://proceedings.neurips.cc/paper/2020/hash/1457c0d6bfcb4967418bfb8ac142f64a-Abstract.html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48550/arXiv.2403.06965" TargetMode="External"/><Relationship Id="rId2" Type="http://schemas.openxmlformats.org/officeDocument/2006/relationships/hyperlink" Target="https://doi.org/10.1017/978100943919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48550/arXiv.2305.08339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C43D5-CF88-06F2-9A90-0544BADEE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01957"/>
            <a:ext cx="9144000" cy="163558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sz="3600" dirty="0" err="1"/>
              <a:t>Studying</a:t>
            </a:r>
            <a:r>
              <a:rPr lang="de-DE" sz="3600" dirty="0"/>
              <a:t> English </a:t>
            </a:r>
            <a:r>
              <a:rPr lang="de-DE" sz="3600" dirty="0" err="1"/>
              <a:t>Anticausative</a:t>
            </a:r>
            <a:r>
              <a:rPr lang="de-DE" sz="3600" dirty="0"/>
              <a:t> </a:t>
            </a:r>
            <a:r>
              <a:rPr lang="de-DE" sz="3600" dirty="0" err="1"/>
              <a:t>Constructions</a:t>
            </a:r>
            <a:r>
              <a:rPr lang="de-DE" sz="3600" dirty="0"/>
              <a:t> </a:t>
            </a:r>
            <a:r>
              <a:rPr lang="de-DE" sz="3600" dirty="0" err="1"/>
              <a:t>with</a:t>
            </a:r>
            <a:r>
              <a:rPr lang="de-DE" sz="3600" dirty="0"/>
              <a:t> </a:t>
            </a:r>
            <a:r>
              <a:rPr lang="de-DE" sz="3600" dirty="0" err="1"/>
              <a:t>the</a:t>
            </a:r>
            <a:r>
              <a:rPr lang="de-DE" sz="3600" dirty="0"/>
              <a:t> Help </a:t>
            </a:r>
            <a:r>
              <a:rPr lang="de-DE" sz="3600" dirty="0" err="1"/>
              <a:t>of</a:t>
            </a:r>
            <a:r>
              <a:rPr lang="de-DE" sz="3600" dirty="0"/>
              <a:t> LLMs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34647B-10EB-91DB-97D0-054D5C9406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29897"/>
            <a:ext cx="9144000" cy="2317956"/>
          </a:xfrm>
        </p:spPr>
        <p:txBody>
          <a:bodyPr>
            <a:normAutofit fontScale="92500" lnSpcReduction="20000"/>
          </a:bodyPr>
          <a:lstStyle/>
          <a:p>
            <a:r>
              <a:rPr lang="en-DE" dirty="0"/>
              <a:t>Laura Hahn</a:t>
            </a:r>
          </a:p>
          <a:p>
            <a:r>
              <a:rPr lang="en-DE" dirty="0"/>
              <a:t>Quirin Würschinger</a:t>
            </a:r>
          </a:p>
          <a:p>
            <a:endParaRPr lang="en-DE" dirty="0"/>
          </a:p>
          <a:p>
            <a:r>
              <a:rPr lang="en-DE" dirty="0"/>
              <a:t>English Linguistics Colloquium</a:t>
            </a:r>
          </a:p>
          <a:p>
            <a:r>
              <a:rPr lang="en-DE" dirty="0"/>
              <a:t> LMU Munich</a:t>
            </a:r>
          </a:p>
          <a:p>
            <a:r>
              <a:rPr lang="en-DE" dirty="0"/>
              <a:t>4 July, 2024</a:t>
            </a:r>
          </a:p>
        </p:txBody>
      </p:sp>
      <p:pic>
        <p:nvPicPr>
          <p:cNvPr id="5" name="Picture 4" descr="A white logo with a person holding a child&#10;&#10;Description automatically generated">
            <a:extLst>
              <a:ext uri="{FF2B5EF4-FFF2-40B4-BE49-F238E27FC236}">
                <a16:creationId xmlns:a16="http://schemas.microsoft.com/office/drawing/2014/main" id="{3566F508-893A-C218-80E8-44C1B5E789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26" b="13490"/>
          <a:stretch/>
        </p:blipFill>
        <p:spPr>
          <a:xfrm>
            <a:off x="8060813" y="2507225"/>
            <a:ext cx="4131187" cy="435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050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7D0910-95E0-F0FF-FFC1-332DCD326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8844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/>
              <a:t>Problems </a:t>
            </a:r>
            <a:r>
              <a:rPr lang="de-DE" err="1"/>
              <a:t>with</a:t>
            </a:r>
            <a:r>
              <a:rPr lang="de-DE"/>
              <a:t> </a:t>
            </a:r>
            <a:r>
              <a:rPr lang="de-DE" err="1"/>
              <a:t>studying</a:t>
            </a:r>
            <a:r>
              <a:rPr lang="de-DE"/>
              <a:t> </a:t>
            </a:r>
            <a:r>
              <a:rPr lang="de-DE" err="1"/>
              <a:t>anticausatives</a:t>
            </a:r>
            <a:r>
              <a:rPr lang="de-DE"/>
              <a:t> in </a:t>
            </a:r>
            <a:r>
              <a:rPr lang="de-DE" err="1"/>
              <a:t>corpora</a:t>
            </a:r>
            <a:r>
              <a:rPr lang="de-DE"/>
              <a:t>: </a:t>
            </a:r>
          </a:p>
          <a:p>
            <a:pPr marL="457200" indent="-457200"/>
            <a:r>
              <a:rPr lang="de-DE"/>
              <a:t>English </a:t>
            </a:r>
            <a:r>
              <a:rPr lang="de-DE" err="1"/>
              <a:t>uses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same </a:t>
            </a:r>
            <a:r>
              <a:rPr lang="de-DE" err="1"/>
              <a:t>verb</a:t>
            </a:r>
            <a:r>
              <a:rPr lang="de-DE"/>
              <a:t> form in </a:t>
            </a:r>
            <a:r>
              <a:rPr lang="de-DE" err="1"/>
              <a:t>the</a:t>
            </a:r>
            <a:r>
              <a:rPr lang="de-DE"/>
              <a:t> transitive and intransitive </a:t>
            </a:r>
            <a:r>
              <a:rPr lang="de-DE" err="1"/>
              <a:t>pattern</a:t>
            </a:r>
            <a:endParaRPr lang="de-DE"/>
          </a:p>
          <a:p>
            <a:pPr marL="457200" indent="-457200"/>
            <a:r>
              <a:rPr lang="de-DE" err="1"/>
              <a:t>Frequency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 </a:t>
            </a:r>
            <a:r>
              <a:rPr lang="de-DE" err="1"/>
              <a:t>anticausative</a:t>
            </a:r>
            <a:r>
              <a:rPr lang="de-DE"/>
              <a:t> </a:t>
            </a:r>
            <a:r>
              <a:rPr lang="de-DE" err="1"/>
              <a:t>construction</a:t>
            </a:r>
            <a:r>
              <a:rPr lang="de-DE"/>
              <a:t> </a:t>
            </a:r>
            <a:r>
              <a:rPr lang="de-DE" err="1"/>
              <a:t>compared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other</a:t>
            </a:r>
            <a:r>
              <a:rPr lang="de-DE"/>
              <a:t> </a:t>
            </a:r>
            <a:r>
              <a:rPr lang="de-DE" err="1"/>
              <a:t>uses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same </a:t>
            </a:r>
            <a:r>
              <a:rPr lang="de-DE" err="1"/>
              <a:t>verb</a:t>
            </a:r>
          </a:p>
          <a:p>
            <a:pPr marL="457200" indent="-457200"/>
            <a:r>
              <a:rPr lang="de-DE" err="1"/>
              <a:t>Polysemy</a:t>
            </a:r>
            <a:r>
              <a:rPr lang="de-DE"/>
              <a:t> </a:t>
            </a:r>
            <a:r>
              <a:rPr lang="de-DE" err="1"/>
              <a:t>of</a:t>
            </a:r>
            <a:r>
              <a:rPr lang="de-DE"/>
              <a:t> </a:t>
            </a:r>
            <a:r>
              <a:rPr lang="de-DE" err="1"/>
              <a:t>verbs</a:t>
            </a:r>
            <a:r>
              <a:rPr lang="de-DE"/>
              <a:t> </a:t>
            </a:r>
            <a:r>
              <a:rPr lang="de-DE" err="1"/>
              <a:t>that</a:t>
            </a:r>
            <a:r>
              <a:rPr lang="de-DE"/>
              <a:t> </a:t>
            </a:r>
            <a:r>
              <a:rPr lang="de-DE" err="1"/>
              <a:t>show</a:t>
            </a:r>
            <a:r>
              <a:rPr lang="de-DE"/>
              <a:t> </a:t>
            </a:r>
            <a:r>
              <a:rPr lang="de-DE" err="1"/>
              <a:t>the</a:t>
            </a:r>
            <a:r>
              <a:rPr lang="de-DE"/>
              <a:t> </a:t>
            </a:r>
            <a:r>
              <a:rPr lang="de-DE" err="1"/>
              <a:t>alternation</a:t>
            </a:r>
            <a:endParaRPr lang="de-DE"/>
          </a:p>
          <a:p>
            <a:pPr marL="457200" indent="-457200"/>
            <a:endParaRPr lang="de-DE"/>
          </a:p>
          <a:p>
            <a:pPr marL="457200" indent="-457200"/>
            <a:endParaRPr lang="de-D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BE3D98-0BFD-DC62-8D7B-3CFBD7C40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54EA-4822-564D-B405-0E9702EA642A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0373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B3E2C1-9ACB-6BC9-40DA-023E3DCE2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err="1"/>
              <a:t>How</a:t>
            </a:r>
            <a:r>
              <a:rPr lang="de-DE" sz="4800"/>
              <a:t> </a:t>
            </a:r>
            <a:r>
              <a:rPr lang="de-DE" sz="4800" err="1"/>
              <a:t>to</a:t>
            </a:r>
            <a:r>
              <a:rPr lang="de-DE" sz="4800"/>
              <a:t> Study </a:t>
            </a:r>
            <a:r>
              <a:rPr lang="de-DE" sz="4800" err="1"/>
              <a:t>Anticausatives</a:t>
            </a:r>
            <a:r>
              <a:rPr lang="de-DE" sz="4800"/>
              <a:t> </a:t>
            </a:r>
            <a:r>
              <a:rPr lang="de-DE" sz="4800" err="1"/>
              <a:t>with</a:t>
            </a:r>
            <a:r>
              <a:rPr lang="de-DE" sz="4800"/>
              <a:t> LLMs?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6BAD29-C5B6-F4D6-0A78-0B9D93344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54EA-4822-564D-B405-0E9702EA642A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8297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A130-DD87-6087-CE2B-DBE995AF6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 first, na</a:t>
            </a:r>
            <a:r>
              <a:rPr lang="en-GB" dirty="0" err="1"/>
              <a:t>i</a:t>
            </a:r>
            <a:r>
              <a:rPr lang="en-DE" dirty="0"/>
              <a:t>ve human prompt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7209C38-A11A-FB69-0023-BA8CA790FE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2026443"/>
            <a:ext cx="10509401" cy="395102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12583-A89D-D32C-6B9B-AAE706E5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54EA-4822-564D-B405-0E9702EA642A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96866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92415-35FD-6F40-7DD7-CD00FD9A2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 first, na</a:t>
            </a:r>
            <a:r>
              <a:rPr lang="en-GB" dirty="0"/>
              <a:t>i</a:t>
            </a:r>
            <a:r>
              <a:rPr lang="en-DE" dirty="0"/>
              <a:t>ve LLM answer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7B8B30-2006-7478-17C1-0D337592F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852486"/>
            <a:ext cx="10515600" cy="229761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C9AA2-0F72-FAA0-49F9-2B8429244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54EA-4822-564D-B405-0E9702EA642A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58729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D03176-EC3B-B317-0CB9-870A3602F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2567" y="523264"/>
            <a:ext cx="10066866" cy="58114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9BBA85-5D6D-803B-BFFC-B58D33C96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54EA-4822-564D-B405-0E9702EA642A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1444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E9FA59-2128-E284-6E72-CDBF95EF9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643416"/>
            <a:ext cx="10515600" cy="157116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CF7E70-E987-F280-8CA7-065926745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54EA-4822-564D-B405-0E9702EA642A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35575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C3EA0-F9CD-0889-4E4F-A83E18EC1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652306"/>
          </a:xfrm>
        </p:spPr>
        <p:txBody>
          <a:bodyPr>
            <a:normAutofit/>
          </a:bodyPr>
          <a:lstStyle/>
          <a:p>
            <a:r>
              <a:rPr lang="en-DE" sz="3600" dirty="0"/>
              <a:t>Can LLMs be useful for linguists?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16DD4-5C16-8470-5015-4D1BD45E3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28857"/>
            <a:ext cx="5157787" cy="823912"/>
          </a:xfrm>
        </p:spPr>
        <p:txBody>
          <a:bodyPr/>
          <a:lstStyle/>
          <a:p>
            <a:r>
              <a:rPr lang="en-DE" dirty="0"/>
              <a:t>Empirical assessment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819BB-9E6C-9592-72E2-5B8EE27B10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020194"/>
            <a:ext cx="5157787" cy="4336156"/>
          </a:xfrm>
        </p:spPr>
        <p:txBody>
          <a:bodyPr>
            <a:normAutofit/>
          </a:bodyPr>
          <a:lstStyle/>
          <a:p>
            <a:r>
              <a:rPr lang="en-GB" sz="2000" dirty="0"/>
              <a:t>Fonteyn (2024):</a:t>
            </a:r>
            <a:r>
              <a:rPr lang="en-DE" sz="2000" dirty="0"/>
              <a:t> successfully using BERT (precursor to GPT et al.) for </a:t>
            </a:r>
            <a:r>
              <a:rPr lang="en-DE" sz="2000" b="1" dirty="0"/>
              <a:t>word-sense disambiguation</a:t>
            </a:r>
            <a:r>
              <a:rPr lang="en-DE" sz="2000" dirty="0"/>
              <a:t> (metaphors) and </a:t>
            </a:r>
            <a:r>
              <a:rPr lang="en-DE" sz="2000" b="1" dirty="0"/>
              <a:t>semantic role labelling</a:t>
            </a:r>
            <a:r>
              <a:rPr lang="en-DE" sz="2000" dirty="0"/>
              <a:t>; also based on historical data.</a:t>
            </a:r>
          </a:p>
          <a:p>
            <a:r>
              <a:rPr lang="en-DE" sz="2000" dirty="0"/>
              <a:t>Torrent (2024): detailed book “Copilots for Linguists”; successful application in the context of </a:t>
            </a:r>
            <a:r>
              <a:rPr lang="en-DE" sz="2000" b="1" dirty="0"/>
              <a:t>frame semantics</a:t>
            </a:r>
            <a:r>
              <a:rPr lang="en-DE" sz="2000" dirty="0"/>
              <a:t>.</a:t>
            </a:r>
          </a:p>
          <a:p>
            <a:r>
              <a:rPr lang="en-DE" sz="2000" dirty="0"/>
              <a:t>Weissweiler (2024): identifying </a:t>
            </a:r>
            <a:r>
              <a:rPr lang="en-DE" sz="2000" b="1" dirty="0"/>
              <a:t>argument structure constructions</a:t>
            </a:r>
            <a:r>
              <a:rPr lang="en-DE" sz="2000" dirty="0"/>
              <a:t> with mixed success; </a:t>
            </a:r>
            <a:r>
              <a:rPr lang="en-DE" sz="2000" b="1" dirty="0"/>
              <a:t>cost-benefit analysis</a:t>
            </a:r>
            <a:r>
              <a:rPr lang="en-DE" sz="2000" dirty="0"/>
              <a:t>: humans vs machines.</a:t>
            </a:r>
          </a:p>
          <a:p>
            <a:r>
              <a:rPr lang="en-DE" sz="2000" dirty="0"/>
              <a:t>Yu (2023): classifying pragmatic variables related to </a:t>
            </a:r>
            <a:r>
              <a:rPr lang="en-DE" sz="2000" b="1" dirty="0"/>
              <a:t>apology speech acts</a:t>
            </a:r>
            <a:r>
              <a:rPr lang="en-DE" sz="2000" dirty="0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10637E-8DEB-057A-6055-7010F79BCA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028857"/>
            <a:ext cx="5183188" cy="823912"/>
          </a:xfrm>
        </p:spPr>
        <p:txBody>
          <a:bodyPr/>
          <a:lstStyle/>
          <a:p>
            <a:r>
              <a:rPr lang="en-DE" dirty="0"/>
              <a:t>Practical advantages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DA8D3F-34FE-3735-BBD8-2DF3F3B89D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612" y="2020194"/>
            <a:ext cx="5183188" cy="4174544"/>
          </a:xfrm>
        </p:spPr>
        <p:txBody>
          <a:bodyPr>
            <a:normAutofit/>
          </a:bodyPr>
          <a:lstStyle/>
          <a:p>
            <a:r>
              <a:rPr lang="en-DE" sz="2000" b="1" dirty="0"/>
              <a:t>easy</a:t>
            </a:r>
            <a:r>
              <a:rPr lang="en-DE" sz="2000" dirty="0"/>
              <a:t> to use: “programming in English”</a:t>
            </a:r>
          </a:p>
          <a:p>
            <a:r>
              <a:rPr lang="en-DE" sz="2000" b="1" dirty="0"/>
              <a:t>interpretable</a:t>
            </a:r>
            <a:r>
              <a:rPr lang="en-DE" sz="2000" dirty="0"/>
              <a:t> in the form of natural language feedback (controversial)</a:t>
            </a:r>
          </a:p>
          <a:p>
            <a:r>
              <a:rPr lang="en-DE" sz="2000" b="1" dirty="0"/>
              <a:t>versatile</a:t>
            </a:r>
          </a:p>
          <a:p>
            <a:pPr lvl="1"/>
            <a:r>
              <a:rPr lang="en-DE" sz="2000" b="1" dirty="0"/>
              <a:t>variables</a:t>
            </a:r>
            <a:r>
              <a:rPr lang="en-DE" sz="2000" dirty="0"/>
              <a:t>: formal &amp; semantic</a:t>
            </a:r>
          </a:p>
          <a:p>
            <a:pPr lvl="1"/>
            <a:r>
              <a:rPr lang="en-DE" sz="2000" b="1" dirty="0"/>
              <a:t>data formats</a:t>
            </a:r>
            <a:r>
              <a:rPr lang="en-DE" sz="2000" dirty="0"/>
              <a:t>: sentences, paragraphs, documents</a:t>
            </a:r>
          </a:p>
          <a:p>
            <a:r>
              <a:rPr lang="en-DE" sz="2000" b="1" dirty="0"/>
              <a:t>scalable</a:t>
            </a:r>
            <a:r>
              <a:rPr lang="en-DE" sz="2000" dirty="0"/>
              <a:t>: big data &amp; small cost</a:t>
            </a:r>
          </a:p>
          <a:p>
            <a:pPr marL="0" indent="0">
              <a:buNone/>
            </a:pPr>
            <a:endParaRPr lang="en-DE" sz="2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FF797-8BB5-3E2C-4BA7-534F3703D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54EA-4822-564D-B405-0E9702EA642A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78146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F731-4833-C395-AB1B-15D2649E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442" y="404054"/>
            <a:ext cx="10515600" cy="659746"/>
          </a:xfrm>
        </p:spPr>
        <p:txBody>
          <a:bodyPr>
            <a:normAutofit/>
          </a:bodyPr>
          <a:lstStyle/>
          <a:p>
            <a:r>
              <a:rPr lang="en-DE" sz="2800" dirty="0"/>
              <a:t>An iterative LLM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79311-AFDC-AC6C-366A-F54DFC7DA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54EA-4822-564D-B405-0E9702EA642A}" type="slidenum">
              <a:rPr lang="en-DE" smtClean="0"/>
              <a:t>17</a:t>
            </a:fld>
            <a:endParaRPr lang="en-DE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01F9F94-5493-028C-7CEA-CE2854418FE0}"/>
              </a:ext>
            </a:extLst>
          </p:cNvPr>
          <p:cNvSpPr/>
          <p:nvPr/>
        </p:nvSpPr>
        <p:spPr>
          <a:xfrm>
            <a:off x="2712679" y="916042"/>
            <a:ext cx="8506979" cy="575234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5A556A9F-75B7-2DDB-58CC-CE59109330FA}"/>
              </a:ext>
            </a:extLst>
          </p:cNvPr>
          <p:cNvGrpSpPr/>
          <p:nvPr/>
        </p:nvGrpSpPr>
        <p:grpSpPr>
          <a:xfrm>
            <a:off x="4223725" y="3429000"/>
            <a:ext cx="1648240" cy="1095718"/>
            <a:chOff x="4382164" y="3598576"/>
            <a:chExt cx="1648240" cy="1095718"/>
          </a:xfrm>
        </p:grpSpPr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44C6DE4B-8E96-C9F1-4CAB-A122F2018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82164" y="3598576"/>
              <a:ext cx="1648240" cy="1095718"/>
            </a:xfrm>
            <a:prstGeom prst="rect">
              <a:avLst/>
            </a:prstGeom>
          </p:spPr>
        </p:pic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4B24F8A8-2737-968B-01DB-4BE25D80448B}"/>
                </a:ext>
              </a:extLst>
            </p:cNvPr>
            <p:cNvSpPr txBox="1"/>
            <p:nvPr/>
          </p:nvSpPr>
          <p:spPr>
            <a:xfrm>
              <a:off x="4711597" y="3684770"/>
              <a:ext cx="989373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DE" dirty="0"/>
                <a:t>human-</a:t>
              </a:r>
            </a:p>
            <a:p>
              <a:pPr algn="ctr"/>
              <a:r>
                <a:rPr lang="en-DE" dirty="0"/>
                <a:t>labelled</a:t>
              </a:r>
            </a:p>
            <a:p>
              <a:pPr algn="ctr"/>
              <a:r>
                <a:rPr lang="en-DE" dirty="0"/>
                <a:t>sample</a:t>
              </a: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1952463E-1E44-5349-045C-717602C28B1E}"/>
              </a:ext>
            </a:extLst>
          </p:cNvPr>
          <p:cNvGrpSpPr/>
          <p:nvPr/>
        </p:nvGrpSpPr>
        <p:grpSpPr>
          <a:xfrm>
            <a:off x="596442" y="3429000"/>
            <a:ext cx="1648240" cy="1095718"/>
            <a:chOff x="4382164" y="3598576"/>
            <a:chExt cx="1648240" cy="1095718"/>
          </a:xfrm>
        </p:grpSpPr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3196C000-05A0-6E8E-2E17-2D3EE93DC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82164" y="3598576"/>
              <a:ext cx="1648240" cy="1095718"/>
            </a:xfrm>
            <a:prstGeom prst="rect">
              <a:avLst/>
            </a:prstGeom>
          </p:spPr>
        </p:pic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6A25716D-01AE-EA17-E067-9644CB30C086}"/>
                </a:ext>
              </a:extLst>
            </p:cNvPr>
            <p:cNvSpPr txBox="1"/>
            <p:nvPr/>
          </p:nvSpPr>
          <p:spPr>
            <a:xfrm>
              <a:off x="4711597" y="3961769"/>
              <a:ext cx="98937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DE" dirty="0"/>
                <a:t>data</a:t>
              </a:r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8C04EDEF-2DA5-D69C-AEAC-3BAFCA3E0043}"/>
              </a:ext>
            </a:extLst>
          </p:cNvPr>
          <p:cNvGrpSpPr/>
          <p:nvPr/>
        </p:nvGrpSpPr>
        <p:grpSpPr>
          <a:xfrm>
            <a:off x="8777271" y="2659436"/>
            <a:ext cx="1648240" cy="1095718"/>
            <a:chOff x="4382164" y="3598576"/>
            <a:chExt cx="1648240" cy="1095718"/>
          </a:xfrm>
        </p:grpSpPr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B1DEFD21-FBD1-21A6-9B4A-BEB2681F0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82164" y="3598576"/>
              <a:ext cx="1648240" cy="1095718"/>
            </a:xfrm>
            <a:prstGeom prst="rect">
              <a:avLst/>
            </a:prstGeom>
          </p:spPr>
        </p:pic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EEFCB1AD-728F-5C81-601A-47D01E76563C}"/>
                </a:ext>
              </a:extLst>
            </p:cNvPr>
            <p:cNvSpPr txBox="1"/>
            <p:nvPr/>
          </p:nvSpPr>
          <p:spPr>
            <a:xfrm>
              <a:off x="4711597" y="3684770"/>
              <a:ext cx="989373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DE" dirty="0"/>
                <a:t>human-</a:t>
              </a:r>
            </a:p>
            <a:p>
              <a:pPr algn="ctr"/>
              <a:r>
                <a:rPr lang="en-DE" dirty="0"/>
                <a:t>labelled</a:t>
              </a:r>
            </a:p>
            <a:p>
              <a:pPr algn="ctr"/>
              <a:r>
                <a:rPr lang="en-DE" dirty="0"/>
                <a:t>sample</a:t>
              </a:r>
            </a:p>
          </p:txBody>
        </p:sp>
      </p:grpSp>
      <p:pic>
        <p:nvPicPr>
          <p:cNvPr id="176" name="Inhaltsplatzhalter 3" descr="Ein Bild, das Text, Screenshot, Schrift, parallel enthält.&#10;&#10;Beschreibung automatisch generiert.">
            <a:extLst>
              <a:ext uri="{FF2B5EF4-FFF2-40B4-BE49-F238E27FC236}">
                <a16:creationId xmlns:a16="http://schemas.microsoft.com/office/drawing/2014/main" id="{32D36710-7CBB-A00D-B5A5-ED35CD2A03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05740" y="4563700"/>
            <a:ext cx="1415424" cy="1341106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2EFFE76B-91D4-BB19-E468-DE1344BCEDA1}"/>
              </a:ext>
            </a:extLst>
          </p:cNvPr>
          <p:cNvSpPr txBox="1"/>
          <p:nvPr/>
        </p:nvSpPr>
        <p:spPr>
          <a:xfrm>
            <a:off x="6922284" y="5188941"/>
            <a:ext cx="122514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DE" dirty="0"/>
              <a:t>evaluation</a:t>
            </a: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E8282706-F933-E153-9EC7-FCFDEB00371C}"/>
              </a:ext>
            </a:extLst>
          </p:cNvPr>
          <p:cNvGrpSpPr/>
          <p:nvPr/>
        </p:nvGrpSpPr>
        <p:grpSpPr>
          <a:xfrm>
            <a:off x="4309732" y="2129732"/>
            <a:ext cx="1476226" cy="908435"/>
            <a:chOff x="4371477" y="2247741"/>
            <a:chExt cx="1476226" cy="908435"/>
          </a:xfrm>
        </p:grpSpPr>
        <p:pic>
          <p:nvPicPr>
            <p:cNvPr id="178" name="Grafik 1" descr="Ein Bild, das Text, Screenshot, Schrift, Dokument enthält.&#10;&#10;Beschreibung automatisch generiert.">
              <a:extLst>
                <a:ext uri="{FF2B5EF4-FFF2-40B4-BE49-F238E27FC236}">
                  <a16:creationId xmlns:a16="http://schemas.microsoft.com/office/drawing/2014/main" id="{FF7D3343-BF10-A50A-7CAC-D01B7324A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71477" y="2247741"/>
              <a:ext cx="1476226" cy="908435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FFB19F3E-6ED5-8678-F572-193189331E87}"/>
                </a:ext>
              </a:extLst>
            </p:cNvPr>
            <p:cNvSpPr txBox="1"/>
            <p:nvPr/>
          </p:nvSpPr>
          <p:spPr>
            <a:xfrm>
              <a:off x="4665347" y="2488707"/>
              <a:ext cx="91730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DE" dirty="0"/>
                <a:t>prompt</a:t>
              </a: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85348F14-CC94-FB72-B9D7-E93D42F35669}"/>
              </a:ext>
            </a:extLst>
          </p:cNvPr>
          <p:cNvGrpSpPr/>
          <p:nvPr/>
        </p:nvGrpSpPr>
        <p:grpSpPr>
          <a:xfrm>
            <a:off x="586061" y="2000052"/>
            <a:ext cx="1599661" cy="1167797"/>
            <a:chOff x="1420666" y="1129719"/>
            <a:chExt cx="1599661" cy="1167797"/>
          </a:xfrm>
        </p:grpSpPr>
        <p:pic>
          <p:nvPicPr>
            <p:cNvPr id="180" name="Picture 179">
              <a:extLst>
                <a:ext uri="{FF2B5EF4-FFF2-40B4-BE49-F238E27FC236}">
                  <a16:creationId xmlns:a16="http://schemas.microsoft.com/office/drawing/2014/main" id="{E1A18F69-94CD-A399-52EA-F800D9D21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0666" y="1129719"/>
              <a:ext cx="1599661" cy="1167797"/>
            </a:xfrm>
            <a:prstGeom prst="rect">
              <a:avLst/>
            </a:prstGeom>
          </p:spPr>
        </p:pic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A6FBA648-41DD-81F4-DFED-23BE92F1888C}"/>
                </a:ext>
              </a:extLst>
            </p:cNvPr>
            <p:cNvSpPr txBox="1"/>
            <p:nvPr/>
          </p:nvSpPr>
          <p:spPr>
            <a:xfrm>
              <a:off x="1973897" y="1528952"/>
              <a:ext cx="48962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DE" dirty="0"/>
                <a:t>RQ</a:t>
              </a:r>
            </a:p>
          </p:txBody>
        </p:sp>
      </p:grp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F7E0D8D8-9730-CE8D-3D73-CC6ABC059782}"/>
              </a:ext>
            </a:extLst>
          </p:cNvPr>
          <p:cNvCxnSpPr>
            <a:cxnSpLocks/>
            <a:stCxn id="169" idx="3"/>
            <a:endCxn id="165" idx="1"/>
          </p:cNvCxnSpPr>
          <p:nvPr/>
        </p:nvCxnSpPr>
        <p:spPr>
          <a:xfrm>
            <a:off x="2244682" y="3976859"/>
            <a:ext cx="1979043" cy="0"/>
          </a:xfrm>
          <a:prstGeom prst="straightConnector1">
            <a:avLst/>
          </a:prstGeom>
          <a:ln w="4127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60830E6F-0902-A683-6FA6-4419EACB8670}"/>
              </a:ext>
            </a:extLst>
          </p:cNvPr>
          <p:cNvCxnSpPr>
            <a:cxnSpLocks/>
            <a:stCxn id="180" idx="3"/>
            <a:endCxn id="178" idx="1"/>
          </p:cNvCxnSpPr>
          <p:nvPr/>
        </p:nvCxnSpPr>
        <p:spPr>
          <a:xfrm flipV="1">
            <a:off x="2185722" y="2583950"/>
            <a:ext cx="2124010" cy="1"/>
          </a:xfrm>
          <a:prstGeom prst="straightConnector1">
            <a:avLst/>
          </a:prstGeom>
          <a:ln w="4127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Arrow Connector 1026">
            <a:extLst>
              <a:ext uri="{FF2B5EF4-FFF2-40B4-BE49-F238E27FC236}">
                <a16:creationId xmlns:a16="http://schemas.microsoft.com/office/drawing/2014/main" id="{206106EF-E9FB-8B73-BF4B-5F0755474097}"/>
              </a:ext>
            </a:extLst>
          </p:cNvPr>
          <p:cNvCxnSpPr>
            <a:cxnSpLocks/>
            <a:stCxn id="178" idx="3"/>
            <a:endCxn id="1086" idx="1"/>
          </p:cNvCxnSpPr>
          <p:nvPr/>
        </p:nvCxnSpPr>
        <p:spPr>
          <a:xfrm>
            <a:off x="5785958" y="2583950"/>
            <a:ext cx="971860" cy="585754"/>
          </a:xfrm>
          <a:prstGeom prst="straightConnector1">
            <a:avLst/>
          </a:prstGeom>
          <a:ln w="4127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Arrow Connector 1029">
            <a:extLst>
              <a:ext uri="{FF2B5EF4-FFF2-40B4-BE49-F238E27FC236}">
                <a16:creationId xmlns:a16="http://schemas.microsoft.com/office/drawing/2014/main" id="{4F58906D-9F07-C1BA-ADDC-5F87AF900405}"/>
              </a:ext>
            </a:extLst>
          </p:cNvPr>
          <p:cNvCxnSpPr>
            <a:cxnSpLocks/>
            <a:stCxn id="165" idx="3"/>
            <a:endCxn id="1086" idx="1"/>
          </p:cNvCxnSpPr>
          <p:nvPr/>
        </p:nvCxnSpPr>
        <p:spPr>
          <a:xfrm flipV="1">
            <a:off x="5871965" y="3169704"/>
            <a:ext cx="885853" cy="807155"/>
          </a:xfrm>
          <a:prstGeom prst="straightConnector1">
            <a:avLst/>
          </a:prstGeom>
          <a:ln w="4127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Arrow Connector 1032">
            <a:extLst>
              <a:ext uri="{FF2B5EF4-FFF2-40B4-BE49-F238E27FC236}">
                <a16:creationId xmlns:a16="http://schemas.microsoft.com/office/drawing/2014/main" id="{AF574C57-BC20-11F8-0A96-A894F6E252DC}"/>
              </a:ext>
            </a:extLst>
          </p:cNvPr>
          <p:cNvCxnSpPr>
            <a:cxnSpLocks/>
            <a:stCxn id="1026" idx="3"/>
            <a:endCxn id="172" idx="1"/>
          </p:cNvCxnSpPr>
          <p:nvPr/>
        </p:nvCxnSpPr>
        <p:spPr>
          <a:xfrm flipV="1">
            <a:off x="8067704" y="3207295"/>
            <a:ext cx="709567" cy="4518"/>
          </a:xfrm>
          <a:prstGeom prst="straightConnector1">
            <a:avLst/>
          </a:prstGeom>
          <a:ln w="4127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0" name="Curved Connector 1039">
            <a:extLst>
              <a:ext uri="{FF2B5EF4-FFF2-40B4-BE49-F238E27FC236}">
                <a16:creationId xmlns:a16="http://schemas.microsoft.com/office/drawing/2014/main" id="{34311B8B-59C0-506A-3A80-70FA2B2DC927}"/>
              </a:ext>
            </a:extLst>
          </p:cNvPr>
          <p:cNvCxnSpPr>
            <a:cxnSpLocks/>
            <a:stCxn id="172" idx="2"/>
            <a:endCxn id="176" idx="3"/>
          </p:cNvCxnSpPr>
          <p:nvPr/>
        </p:nvCxnSpPr>
        <p:spPr>
          <a:xfrm rot="5400000">
            <a:off x="8171729" y="3804590"/>
            <a:ext cx="1479099" cy="1380227"/>
          </a:xfrm>
          <a:prstGeom prst="curvedConnector2">
            <a:avLst/>
          </a:prstGeom>
          <a:ln w="4127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Curved Connector 1061">
            <a:extLst>
              <a:ext uri="{FF2B5EF4-FFF2-40B4-BE49-F238E27FC236}">
                <a16:creationId xmlns:a16="http://schemas.microsoft.com/office/drawing/2014/main" id="{0B261A4D-5C86-3344-081D-BC480A949F93}"/>
              </a:ext>
            </a:extLst>
          </p:cNvPr>
          <p:cNvCxnSpPr>
            <a:cxnSpLocks/>
            <a:stCxn id="176" idx="2"/>
          </p:cNvCxnSpPr>
          <p:nvPr/>
        </p:nvCxnSpPr>
        <p:spPr>
          <a:xfrm rot="5400000" flipH="1">
            <a:off x="4930708" y="3322063"/>
            <a:ext cx="1743281" cy="3422206"/>
          </a:xfrm>
          <a:prstGeom prst="curvedConnector4">
            <a:avLst>
              <a:gd name="adj1" fmla="val -13113"/>
              <a:gd name="adj2" fmla="val 104348"/>
            </a:avLst>
          </a:prstGeom>
          <a:ln w="41275">
            <a:solidFill>
              <a:schemeClr val="tx2">
                <a:lumMod val="50000"/>
                <a:lumOff val="50000"/>
              </a:schemeClr>
            </a:solidFill>
            <a:prstDash val="sysDot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6" name="Curved Connector 1065">
            <a:extLst>
              <a:ext uri="{FF2B5EF4-FFF2-40B4-BE49-F238E27FC236}">
                <a16:creationId xmlns:a16="http://schemas.microsoft.com/office/drawing/2014/main" id="{3EAA0CAF-BA8B-0CEF-28CC-3FAC14A31A4C}"/>
              </a:ext>
            </a:extLst>
          </p:cNvPr>
          <p:cNvCxnSpPr>
            <a:cxnSpLocks/>
            <a:stCxn id="176" idx="2"/>
          </p:cNvCxnSpPr>
          <p:nvPr/>
        </p:nvCxnSpPr>
        <p:spPr>
          <a:xfrm rot="5400000" flipH="1">
            <a:off x="4246705" y="2638060"/>
            <a:ext cx="3140707" cy="3392787"/>
          </a:xfrm>
          <a:prstGeom prst="curvedConnector4">
            <a:avLst>
              <a:gd name="adj1" fmla="val -7279"/>
              <a:gd name="adj2" fmla="val 115389"/>
            </a:avLst>
          </a:prstGeom>
          <a:ln w="41275">
            <a:solidFill>
              <a:schemeClr val="tx2">
                <a:lumMod val="50000"/>
                <a:lumOff val="50000"/>
              </a:schemeClr>
            </a:solidFill>
            <a:prstDash val="sysDot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3" name="Curved Connector 1082">
            <a:extLst>
              <a:ext uri="{FF2B5EF4-FFF2-40B4-BE49-F238E27FC236}">
                <a16:creationId xmlns:a16="http://schemas.microsoft.com/office/drawing/2014/main" id="{190CC2AD-FAEB-8B53-1AF2-77919657E0F0}"/>
              </a:ext>
            </a:extLst>
          </p:cNvPr>
          <p:cNvCxnSpPr>
            <a:cxnSpLocks/>
            <a:stCxn id="165" idx="2"/>
            <a:endCxn id="176" idx="1"/>
          </p:cNvCxnSpPr>
          <p:nvPr/>
        </p:nvCxnSpPr>
        <p:spPr>
          <a:xfrm rot="16200000" flipH="1">
            <a:off x="5572025" y="4000537"/>
            <a:ext cx="709535" cy="1757895"/>
          </a:xfrm>
          <a:prstGeom prst="curvedConnector2">
            <a:avLst/>
          </a:prstGeom>
          <a:ln w="4127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88" name="Group 1087">
            <a:extLst>
              <a:ext uri="{FF2B5EF4-FFF2-40B4-BE49-F238E27FC236}">
                <a16:creationId xmlns:a16="http://schemas.microsoft.com/office/drawing/2014/main" id="{88A773A7-5C5B-9108-2CE8-D68AB5F2553C}"/>
              </a:ext>
            </a:extLst>
          </p:cNvPr>
          <p:cNvGrpSpPr/>
          <p:nvPr/>
        </p:nvGrpSpPr>
        <p:grpSpPr>
          <a:xfrm>
            <a:off x="6757818" y="2615196"/>
            <a:ext cx="1389610" cy="1109016"/>
            <a:chOff x="9384408" y="530384"/>
            <a:chExt cx="1389610" cy="1109016"/>
          </a:xfrm>
        </p:grpSpPr>
        <p:pic>
          <p:nvPicPr>
            <p:cNvPr id="1086" name="Picture 1085">
              <a:extLst>
                <a:ext uri="{FF2B5EF4-FFF2-40B4-BE49-F238E27FC236}">
                  <a16:creationId xmlns:a16="http://schemas.microsoft.com/office/drawing/2014/main" id="{57D81DF2-9F10-354B-BBBC-B22CA28CA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84408" y="530384"/>
              <a:ext cx="1389610" cy="1109016"/>
            </a:xfrm>
            <a:prstGeom prst="rect">
              <a:avLst/>
            </a:prstGeom>
          </p:spPr>
        </p:pic>
        <p:sp>
          <p:nvSpPr>
            <p:cNvPr id="1087" name="TextBox 1086">
              <a:extLst>
                <a:ext uri="{FF2B5EF4-FFF2-40B4-BE49-F238E27FC236}">
                  <a16:creationId xmlns:a16="http://schemas.microsoft.com/office/drawing/2014/main" id="{52FAD4A3-3C38-3E46-C6BF-4181F564D528}"/>
                </a:ext>
              </a:extLst>
            </p:cNvPr>
            <p:cNvSpPr txBox="1"/>
            <p:nvPr/>
          </p:nvSpPr>
          <p:spPr>
            <a:xfrm>
              <a:off x="9796956" y="919360"/>
              <a:ext cx="59824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DE" dirty="0"/>
                <a:t>LLM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518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17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538E5-A415-30CE-1913-64F662817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8475"/>
          </a:xfrm>
        </p:spPr>
        <p:txBody>
          <a:bodyPr>
            <a:normAutofit fontScale="90000"/>
          </a:bodyPr>
          <a:lstStyle/>
          <a:p>
            <a:r>
              <a:rPr lang="en-DE" dirty="0"/>
              <a:t>Input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7ED56F-7A7B-9253-D317-4358340AA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097491"/>
            <a:ext cx="9572196" cy="56239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E51368-97EB-8BA3-4917-E8EB39D1B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54EA-4822-564D-B405-0E9702EA642A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42142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8D415-2DC5-6CA1-601B-F32E407E6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LLM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A57D3-2C19-26C5-7AED-F7830FDF4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E" b="1" dirty="0"/>
              <a:t>model selection</a:t>
            </a:r>
            <a:r>
              <a:rPr lang="en-DE" dirty="0"/>
              <a:t>: GPT-4o by OpenAI </a:t>
            </a:r>
            <a:br>
              <a:rPr lang="en-DE" dirty="0"/>
            </a:br>
            <a:r>
              <a:rPr lang="en-DE" dirty="0"/>
              <a:t>currently best balance of cost/speed vs performance</a:t>
            </a:r>
          </a:p>
          <a:p>
            <a:r>
              <a:rPr lang="en-DE" b="1" dirty="0"/>
              <a:t>prompt</a:t>
            </a:r>
          </a:p>
          <a:p>
            <a:pPr lvl="1"/>
            <a:r>
              <a:rPr lang="en-DE" b="1" dirty="0"/>
              <a:t>task and role</a:t>
            </a:r>
            <a:r>
              <a:rPr lang="en-DE" dirty="0"/>
              <a:t>: “you’re a corpuslinguistic annotator, analyse verbs!”</a:t>
            </a:r>
          </a:p>
          <a:p>
            <a:pPr lvl="1"/>
            <a:r>
              <a:rPr lang="en-DE" dirty="0"/>
              <a:t>for each </a:t>
            </a:r>
            <a:r>
              <a:rPr lang="en-DE" b="1" dirty="0"/>
              <a:t>variable</a:t>
            </a:r>
            <a:r>
              <a:rPr lang="en-DE" dirty="0"/>
              <a:t>: definition, labels, examples</a:t>
            </a:r>
          </a:p>
          <a:p>
            <a:pPr lvl="1"/>
            <a:r>
              <a:rPr lang="en-DE" b="1" dirty="0"/>
              <a:t>instruction</a:t>
            </a:r>
            <a:r>
              <a:rPr lang="en-DE" dirty="0"/>
              <a:t>: “classify the verb &lt;</a:t>
            </a:r>
            <a:r>
              <a:rPr lang="en-DE" cap="small" dirty="0"/>
              <a:t>verb</a:t>
            </a:r>
            <a:r>
              <a:rPr lang="en-DE" dirty="0"/>
              <a:t>&gt; in the utterance &lt;</a:t>
            </a:r>
            <a:r>
              <a:rPr lang="en-DE" cap="small" dirty="0"/>
              <a:t>utterance</a:t>
            </a:r>
            <a:r>
              <a:rPr lang="en-DE" dirty="0"/>
              <a:t>&gt;”</a:t>
            </a:r>
          </a:p>
          <a:p>
            <a:r>
              <a:rPr lang="en-DE" b="1" dirty="0"/>
              <a:t>specification for structured output</a:t>
            </a:r>
            <a:r>
              <a:rPr lang="en-DE" dirty="0"/>
              <a:t> (and input): variables and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58550-FD3F-55AF-6590-7E205AB75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54EA-4822-564D-B405-0E9702EA642A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7936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D878C-7BD8-28BA-A528-1E6989D89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err="1"/>
              <a:t>What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 </a:t>
            </a:r>
            <a:r>
              <a:rPr lang="de-DE" err="1"/>
              <a:t>Anticausatives</a:t>
            </a:r>
            <a:r>
              <a:rPr lang="de-DE"/>
              <a:t>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0C7C56-1F31-3804-80AE-577470297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54EA-4822-564D-B405-0E9702EA642A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65441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566DA-0491-73A9-A7D0-85416792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Prompting LLMs: an art rather than 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9F66F-F3DF-D07B-E437-4DF721DE5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DE" sz="2400" b="1" dirty="0"/>
              <a:t>Chain of Thought </a:t>
            </a:r>
            <a:r>
              <a:rPr lang="en-DE" sz="2400" dirty="0"/>
              <a:t>(CoT) prompting (Wei et al. 2022): </a:t>
            </a:r>
          </a:p>
          <a:p>
            <a:pPr lvl="1"/>
            <a:r>
              <a:rPr lang="en-DE" sz="2000" dirty="0"/>
              <a:t>“think step by step”</a:t>
            </a:r>
          </a:p>
          <a:p>
            <a:pPr lvl="1"/>
            <a:r>
              <a:rPr lang="en-DE" sz="2000" dirty="0"/>
              <a:t>encouraging reasoning over stream-of-consciousness</a:t>
            </a:r>
          </a:p>
          <a:p>
            <a:r>
              <a:rPr lang="en-DE" sz="2400" dirty="0"/>
              <a:t>clear </a:t>
            </a:r>
            <a:r>
              <a:rPr lang="en-DE" sz="2400" b="1" dirty="0"/>
              <a:t>instructions</a:t>
            </a:r>
          </a:p>
          <a:p>
            <a:pPr lvl="1"/>
            <a:r>
              <a:rPr lang="en-DE" sz="2000" dirty="0"/>
              <a:t>role: “corpuslinguistic annotator in research project”</a:t>
            </a:r>
          </a:p>
          <a:p>
            <a:pPr lvl="1"/>
            <a:r>
              <a:rPr lang="en-DE" sz="2000" dirty="0"/>
              <a:t>specification of relevant concepts, variables, and values</a:t>
            </a:r>
          </a:p>
          <a:p>
            <a:r>
              <a:rPr lang="en-DE" sz="2400" dirty="0"/>
              <a:t>few-shot </a:t>
            </a:r>
            <a:r>
              <a:rPr lang="en-DE" sz="2400" b="1" dirty="0"/>
              <a:t>examples</a:t>
            </a:r>
            <a:r>
              <a:rPr lang="en-DE" sz="2400" dirty="0"/>
              <a:t> with correct labels (Brown et al. 2020)</a:t>
            </a:r>
          </a:p>
          <a:p>
            <a:pPr lvl="1"/>
            <a:r>
              <a:rPr lang="en-DE" sz="2000" dirty="0"/>
              <a:t>prototypical examples</a:t>
            </a:r>
          </a:p>
          <a:p>
            <a:pPr lvl="1"/>
            <a:r>
              <a:rPr lang="en-DE" sz="2000" dirty="0"/>
              <a:t>borderline cases</a:t>
            </a:r>
          </a:p>
          <a:p>
            <a:pPr lvl="1"/>
            <a:r>
              <a:rPr lang="en-DE" sz="2000" dirty="0"/>
              <a:t>previous misclassifications</a:t>
            </a:r>
          </a:p>
          <a:p>
            <a:r>
              <a:rPr lang="en-DE" sz="2400" dirty="0"/>
              <a:t>function calling for </a:t>
            </a:r>
            <a:r>
              <a:rPr lang="en-DE" sz="2400" b="1" dirty="0"/>
              <a:t>structured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08CC4-736A-811C-B0F4-DB54EB616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54EA-4822-564D-B405-0E9702EA642A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4911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77842-C131-FA38-BA66-F82C8003A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Prompt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F9AD8D-C5FE-D318-054D-EF5E2A153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54EA-4822-564D-B405-0E9702EA642A}" type="slidenum">
              <a:rPr lang="en-DE" smtClean="0"/>
              <a:t>21</a:t>
            </a:fld>
            <a:endParaRPr lang="en-DE"/>
          </a:p>
        </p:txBody>
      </p:sp>
      <p:pic>
        <p:nvPicPr>
          <p:cNvPr id="5" name="Grafik 3" descr="Ein Bild, das Text, Schrift, Screenshot, weiß enthält.&#10;&#10;Beschreibung automatisch generiert.">
            <a:extLst>
              <a:ext uri="{FF2B5EF4-FFF2-40B4-BE49-F238E27FC236}">
                <a16:creationId xmlns:a16="http://schemas.microsoft.com/office/drawing/2014/main" id="{CCFE2E06-E22C-277B-0BBF-EE767F02FC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2666770"/>
            <a:ext cx="10665257" cy="15365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36169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Text, Screenshot, Schrift, Dokument enthält.&#10;&#10;Beschreibung automatisch generiert.">
            <a:extLst>
              <a:ext uri="{FF2B5EF4-FFF2-40B4-BE49-F238E27FC236}">
                <a16:creationId xmlns:a16="http://schemas.microsoft.com/office/drawing/2014/main" id="{2574A6AF-4632-45DF-425E-87CB874D3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240" y="545028"/>
            <a:ext cx="9443520" cy="58113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5AD3BB-54BD-9A8F-E713-6ED86A213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54EA-4822-564D-B405-0E9702EA642A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67510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Text, Screenshot, Schrift, Dokument enthält.&#10;&#10;Beschreibung automatisch generiert.">
            <a:extLst>
              <a:ext uri="{FF2B5EF4-FFF2-40B4-BE49-F238E27FC236}">
                <a16:creationId xmlns:a16="http://schemas.microsoft.com/office/drawing/2014/main" id="{27DFA4EA-28A1-5107-C4EE-05E718D41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109" y="505114"/>
            <a:ext cx="10155781" cy="584777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CF7937-A12C-4F09-1040-47BFE1CCC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54EA-4822-564D-B405-0E9702EA642A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31285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8F51885C-818A-5A7B-9D7F-1A930482E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01" y="529829"/>
            <a:ext cx="10561398" cy="57983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836F0E-D5FC-3888-C1D0-77CFA4A07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54EA-4822-564D-B405-0E9702EA642A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65917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A4E96E76-D738-3B96-B14A-7224665CF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35" y="520114"/>
            <a:ext cx="10656330" cy="581777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0F8AF3-906E-587B-0690-1B3843522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54EA-4822-564D-B405-0E9702EA642A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78232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4D1A9-9DEE-7BB5-8B42-D3A47A75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Starting the classification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B5E0F-28F3-380F-F26A-890D7D00F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54EA-4822-564D-B405-0E9702EA642A}" type="slidenum">
              <a:rPr lang="en-DE" smtClean="0"/>
              <a:t>26</a:t>
            </a:fld>
            <a:endParaRPr lang="en-DE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53838D-AC97-4C3B-DBCD-389711EF84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808771" cy="1325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B9BE8D-1453-1FE2-4539-12F82950A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29000"/>
            <a:ext cx="9869489" cy="247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464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FE65A-EB65-D4DA-5B4A-4B5CAD966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Variables specification for LLM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D1261-FF2E-BAE6-1F85-7A6154703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54EA-4822-564D-B405-0E9702EA642A}" type="slidenum">
              <a:rPr lang="en-DE" smtClean="0"/>
              <a:t>27</a:t>
            </a:fld>
            <a:endParaRPr lang="en-DE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3A23D5D7-3E82-9936-03D6-C233D9515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50627"/>
            <a:ext cx="10515600" cy="310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849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91A20-1DC0-52E6-E201-3864DCE91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256"/>
          </a:xfrm>
        </p:spPr>
        <p:txBody>
          <a:bodyPr/>
          <a:lstStyle/>
          <a:p>
            <a:r>
              <a:rPr lang="en-DE" dirty="0"/>
              <a:t>Classification 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98E4C3-9CA1-BA4D-195C-E0FDD6858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239121"/>
            <a:ext cx="10127237" cy="49699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ED98C-9DA8-1C8E-2CCD-3E2248503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54EA-4822-564D-B405-0E9702EA642A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37906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55C2DC-E9D8-BB07-269C-1C43FE7A0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075"/>
          </a:xfrm>
        </p:spPr>
        <p:txBody>
          <a:bodyPr>
            <a:normAutofit fontScale="90000"/>
          </a:bodyPr>
          <a:lstStyle/>
          <a:p>
            <a:r>
              <a:rPr lang="de-DE" sz="4000" dirty="0" err="1"/>
              <a:t>Types</a:t>
            </a:r>
            <a:r>
              <a:rPr lang="de-DE" sz="4000" dirty="0"/>
              <a:t> </a:t>
            </a:r>
            <a:r>
              <a:rPr lang="de-DE" sz="4000" dirty="0" err="1"/>
              <a:t>of</a:t>
            </a:r>
            <a:r>
              <a:rPr lang="de-DE" sz="4000" dirty="0"/>
              <a:t> </a:t>
            </a:r>
            <a:r>
              <a:rPr lang="de-DE" sz="4000" dirty="0" err="1"/>
              <a:t>classification</a:t>
            </a:r>
            <a:r>
              <a:rPr lang="de-DE" sz="4000" dirty="0"/>
              <a:t> </a:t>
            </a:r>
            <a:r>
              <a:rPr lang="de-DE" sz="4000" dirty="0" err="1"/>
              <a:t>error</a:t>
            </a:r>
            <a:r>
              <a:rPr lang="de-DE" sz="4000" dirty="0"/>
              <a:t>/</a:t>
            </a:r>
            <a:r>
              <a:rPr lang="de-DE" sz="4000" dirty="0" err="1"/>
              <a:t>success</a:t>
            </a:r>
            <a:endParaRPr lang="de-DE" sz="4000" dirty="0"/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5BD7445-4673-B6ED-BA9A-4E9084E906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0095904"/>
              </p:ext>
            </p:extLst>
          </p:nvPr>
        </p:nvGraphicFramePr>
        <p:xfrm>
          <a:off x="838200" y="1186128"/>
          <a:ext cx="10253133" cy="51702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6303">
                  <a:extLst>
                    <a:ext uri="{9D8B030D-6E8A-4147-A177-3AD203B41FA5}">
                      <a16:colId xmlns:a16="http://schemas.microsoft.com/office/drawing/2014/main" val="522541110"/>
                    </a:ext>
                  </a:extLst>
                </a:gridCol>
                <a:gridCol w="4233892">
                  <a:extLst>
                    <a:ext uri="{9D8B030D-6E8A-4147-A177-3AD203B41FA5}">
                      <a16:colId xmlns:a16="http://schemas.microsoft.com/office/drawing/2014/main" val="2061830624"/>
                    </a:ext>
                  </a:extLst>
                </a:gridCol>
                <a:gridCol w="4142938">
                  <a:extLst>
                    <a:ext uri="{9D8B030D-6E8A-4147-A177-3AD203B41FA5}">
                      <a16:colId xmlns:a16="http://schemas.microsoft.com/office/drawing/2014/main" val="304048571"/>
                    </a:ext>
                  </a:extLst>
                </a:gridCol>
              </a:tblGrid>
              <a:tr h="680701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 err="1"/>
                        <a:t>Predicted</a:t>
                      </a:r>
                      <a:r>
                        <a:rPr lang="de-DE" b="1" dirty="0"/>
                        <a:t> Positive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 err="1"/>
                        <a:t>Predicted</a:t>
                      </a:r>
                      <a:r>
                        <a:rPr lang="de-DE" b="1" dirty="0"/>
                        <a:t> Negative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2533328"/>
                  </a:ext>
                </a:extLst>
              </a:tr>
              <a:tr h="2101478">
                <a:tc>
                  <a:txBody>
                    <a:bodyPr/>
                    <a:lstStyle/>
                    <a:p>
                      <a:pPr algn="ctr"/>
                      <a:r>
                        <a:rPr lang="de-DE" b="1"/>
                        <a:t>Actual Positive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b="1" dirty="0"/>
                    </a:p>
                    <a:p>
                      <a:pPr algn="ctr"/>
                      <a:r>
                        <a:rPr lang="de-DE" b="1" dirty="0"/>
                        <a:t>True Positive</a:t>
                      </a:r>
                      <a:r>
                        <a:rPr lang="de-DE" dirty="0"/>
                        <a:t> </a:t>
                      </a:r>
                    </a:p>
                    <a:p>
                      <a:pPr lvl="0" algn="ctr">
                        <a:buNone/>
                      </a:pPr>
                      <a:endParaRPr lang="de-DE" dirty="0"/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i="1" dirty="0" err="1"/>
                        <a:t>Meanwhile</a:t>
                      </a:r>
                      <a:r>
                        <a:rPr lang="de-DE" i="1" dirty="0"/>
                        <a:t>, </a:t>
                      </a:r>
                      <a:r>
                        <a:rPr lang="de-DE" i="1" dirty="0" err="1"/>
                        <a:t>the</a:t>
                      </a:r>
                      <a:r>
                        <a:rPr lang="de-DE" i="1" dirty="0"/>
                        <a:t> last </a:t>
                      </a:r>
                      <a:r>
                        <a:rPr lang="de-DE" i="1" dirty="0" err="1"/>
                        <a:t>part</a:t>
                      </a:r>
                      <a:r>
                        <a:rPr lang="de-DE" i="1" dirty="0"/>
                        <a:t> </a:t>
                      </a:r>
                      <a:r>
                        <a:rPr lang="de-DE" i="1" dirty="0" err="1"/>
                        <a:t>of</a:t>
                      </a:r>
                      <a:r>
                        <a:rPr lang="de-DE" i="1" dirty="0"/>
                        <a:t> </a:t>
                      </a:r>
                      <a:r>
                        <a:rPr lang="de-DE" i="1" dirty="0" err="1"/>
                        <a:t>the</a:t>
                      </a:r>
                      <a:r>
                        <a:rPr lang="de-DE" i="1" dirty="0"/>
                        <a:t> Munich </a:t>
                      </a:r>
                      <a:r>
                        <a:rPr lang="de-DE" i="1" dirty="0" err="1"/>
                        <a:t>project</a:t>
                      </a:r>
                      <a:r>
                        <a:rPr lang="de-DE" i="1" dirty="0"/>
                        <a:t> </a:t>
                      </a:r>
                      <a:r>
                        <a:rPr lang="de-DE" i="1" dirty="0" err="1"/>
                        <a:t>is</a:t>
                      </a:r>
                      <a:r>
                        <a:rPr lang="de-DE" i="1" dirty="0"/>
                        <a:t> </a:t>
                      </a:r>
                      <a:r>
                        <a:rPr lang="de-DE" i="1" dirty="0" err="1"/>
                        <a:t>filming</a:t>
                      </a:r>
                      <a:r>
                        <a:rPr lang="de-DE" i="1" dirty="0"/>
                        <a:t> in Prague.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i="1" dirty="0"/>
                        <a:t>And </a:t>
                      </a:r>
                      <a:r>
                        <a:rPr lang="de-DE" i="1" dirty="0" err="1"/>
                        <a:t>the</a:t>
                      </a:r>
                      <a:r>
                        <a:rPr lang="de-DE" i="1" dirty="0"/>
                        <a:t> </a:t>
                      </a:r>
                      <a:r>
                        <a:rPr lang="de-DE" i="1" dirty="0" err="1"/>
                        <a:t>show</a:t>
                      </a:r>
                      <a:r>
                        <a:rPr lang="de-DE" i="1" dirty="0"/>
                        <a:t> </a:t>
                      </a:r>
                      <a:r>
                        <a:rPr lang="de-DE" i="1" dirty="0" err="1"/>
                        <a:t>hadn't</a:t>
                      </a:r>
                      <a:r>
                        <a:rPr lang="de-DE" i="1" dirty="0"/>
                        <a:t> </a:t>
                      </a:r>
                      <a:r>
                        <a:rPr lang="de-DE" i="1" dirty="0" err="1"/>
                        <a:t>even</a:t>
                      </a:r>
                      <a:r>
                        <a:rPr lang="de-DE" i="1" dirty="0"/>
                        <a:t> </a:t>
                      </a:r>
                      <a:r>
                        <a:rPr lang="de-DE" i="1" dirty="0" err="1"/>
                        <a:t>aired</a:t>
                      </a:r>
                      <a:r>
                        <a:rPr lang="de-DE" i="1" dirty="0"/>
                        <a:t> </a:t>
                      </a:r>
                      <a:r>
                        <a:rPr lang="de-DE" i="1" dirty="0" err="1"/>
                        <a:t>yet</a:t>
                      </a:r>
                      <a:r>
                        <a:rPr lang="de-DE" i="1" dirty="0"/>
                        <a:t>.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endParaRPr lang="de-DE" i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1" dirty="0"/>
                    </a:p>
                    <a:p>
                      <a:pPr algn="ctr"/>
                      <a:r>
                        <a:rPr lang="de-DE" b="1" dirty="0" err="1"/>
                        <a:t>False</a:t>
                      </a:r>
                      <a:r>
                        <a:rPr lang="de-DE" b="1" dirty="0"/>
                        <a:t> Negative</a:t>
                      </a:r>
                    </a:p>
                    <a:p>
                      <a:pPr lvl="0">
                        <a:buNone/>
                      </a:pPr>
                      <a:endParaRPr lang="de-DE" dirty="0"/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i="1" dirty="0" err="1"/>
                        <a:t>It</a:t>
                      </a:r>
                      <a:r>
                        <a:rPr lang="de-DE" i="1" dirty="0"/>
                        <a:t> </a:t>
                      </a:r>
                      <a:r>
                        <a:rPr lang="de-DE" i="1" dirty="0" err="1"/>
                        <a:t>is</a:t>
                      </a:r>
                      <a:r>
                        <a:rPr lang="de-DE" i="1" dirty="0"/>
                        <a:t> </a:t>
                      </a:r>
                      <a:r>
                        <a:rPr lang="de-DE" i="1" dirty="0" err="1"/>
                        <a:t>airing</a:t>
                      </a:r>
                      <a:r>
                        <a:rPr lang="de-DE" i="1" dirty="0"/>
                        <a:t> </a:t>
                      </a:r>
                      <a:r>
                        <a:rPr lang="de-DE" i="1" dirty="0" err="1"/>
                        <a:t>five</a:t>
                      </a:r>
                      <a:r>
                        <a:rPr lang="de-DE" i="1" dirty="0"/>
                        <a:t> </a:t>
                      </a:r>
                      <a:r>
                        <a:rPr lang="de-DE" i="1" dirty="0" err="1"/>
                        <a:t>nights</a:t>
                      </a:r>
                      <a:r>
                        <a:rPr lang="de-DE" i="1" dirty="0"/>
                        <a:t> a </a:t>
                      </a:r>
                      <a:r>
                        <a:rPr lang="de-DE" i="1" dirty="0" err="1"/>
                        <a:t>week</a:t>
                      </a:r>
                      <a:r>
                        <a:rPr lang="de-DE" i="1" dirty="0"/>
                        <a:t> on </a:t>
                      </a:r>
                      <a:r>
                        <a:rPr lang="de-DE" i="1" dirty="0" err="1"/>
                        <a:t>cable's</a:t>
                      </a:r>
                      <a:r>
                        <a:rPr lang="de-DE" i="1" dirty="0"/>
                        <a:t> Turner Classic Movies. 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222742"/>
                  </a:ext>
                </a:extLst>
              </a:tr>
              <a:tr h="2388043">
                <a:tc>
                  <a:txBody>
                    <a:bodyPr/>
                    <a:lstStyle/>
                    <a:p>
                      <a:pPr algn="ctr"/>
                      <a:r>
                        <a:rPr lang="de-DE" b="1"/>
                        <a:t>Actual Negative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b="1" dirty="0"/>
                    </a:p>
                    <a:p>
                      <a:pPr algn="ctr"/>
                      <a:r>
                        <a:rPr lang="de-DE" b="1" dirty="0" err="1"/>
                        <a:t>False</a:t>
                      </a:r>
                      <a:r>
                        <a:rPr lang="de-DE" b="1" dirty="0"/>
                        <a:t> Positive</a:t>
                      </a:r>
                    </a:p>
                    <a:p>
                      <a:pPr lvl="0" algn="ctr">
                        <a:buNone/>
                      </a:pPr>
                      <a:endParaRPr lang="de-DE" b="1" dirty="0"/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i="1" dirty="0"/>
                        <a:t>So </a:t>
                      </a:r>
                      <a:r>
                        <a:rPr lang="de-DE" i="1" dirty="0" err="1"/>
                        <a:t>this</a:t>
                      </a:r>
                      <a:r>
                        <a:rPr lang="de-DE" i="1" dirty="0"/>
                        <a:t> </a:t>
                      </a:r>
                      <a:r>
                        <a:rPr lang="de-DE" i="1" dirty="0" err="1"/>
                        <a:t>episode</a:t>
                      </a:r>
                      <a:r>
                        <a:rPr lang="de-DE" i="1" dirty="0"/>
                        <a:t> was </a:t>
                      </a:r>
                      <a:r>
                        <a:rPr lang="de-DE" i="1" dirty="0" err="1"/>
                        <a:t>screened</a:t>
                      </a:r>
                      <a:r>
                        <a:rPr lang="de-DE" i="1" dirty="0"/>
                        <a:t>  </a:t>
                      </a:r>
                      <a:r>
                        <a:rPr lang="de-DE" i="1" dirty="0" err="1"/>
                        <a:t>for</a:t>
                      </a:r>
                      <a:r>
                        <a:rPr lang="de-DE" i="1" dirty="0"/>
                        <a:t> Lucas. </a:t>
                      </a:r>
                      <a:endParaRPr lang="de-DE" dirty="0"/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i="1" dirty="0" err="1"/>
                        <a:t>She</a:t>
                      </a:r>
                      <a:r>
                        <a:rPr lang="de-DE" i="1" dirty="0"/>
                        <a:t> was just </a:t>
                      </a:r>
                      <a:r>
                        <a:rPr lang="de-DE" i="1" dirty="0" err="1"/>
                        <a:t>filming</a:t>
                      </a:r>
                      <a:r>
                        <a:rPr lang="de-DE" i="1" dirty="0"/>
                        <a:t>. 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i="1" dirty="0"/>
                        <a:t>Most </a:t>
                      </a:r>
                      <a:r>
                        <a:rPr lang="de-DE" i="1" dirty="0" err="1"/>
                        <a:t>broadway</a:t>
                      </a:r>
                      <a:r>
                        <a:rPr lang="de-DE" i="1" dirty="0"/>
                        <a:t> </a:t>
                      </a:r>
                      <a:r>
                        <a:rPr lang="de-DE" i="1" dirty="0" err="1"/>
                        <a:t>actors</a:t>
                      </a:r>
                      <a:r>
                        <a:rPr lang="de-DE" i="1" dirty="0"/>
                        <a:t> screen </a:t>
                      </a:r>
                      <a:r>
                        <a:rPr lang="de-DE" i="1" dirty="0" err="1"/>
                        <a:t>well</a:t>
                      </a:r>
                      <a:r>
                        <a:rPr lang="de-DE" i="1" dirty="0"/>
                        <a:t> […].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1" dirty="0"/>
                    </a:p>
                    <a:p>
                      <a:pPr algn="ctr"/>
                      <a:r>
                        <a:rPr lang="de-DE" b="1" dirty="0"/>
                        <a:t>True Negative</a:t>
                      </a:r>
                    </a:p>
                    <a:p>
                      <a:pPr lvl="0">
                        <a:buNone/>
                      </a:pPr>
                      <a:endParaRPr lang="de-DE" dirty="0"/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i="1" dirty="0" err="1"/>
                        <a:t>Airrack</a:t>
                      </a:r>
                      <a:r>
                        <a:rPr lang="de-DE" i="1" dirty="0"/>
                        <a:t> </a:t>
                      </a:r>
                      <a:r>
                        <a:rPr lang="de-DE" i="1" dirty="0" err="1"/>
                        <a:t>had</a:t>
                      </a:r>
                      <a:r>
                        <a:rPr lang="de-DE" i="1" dirty="0"/>
                        <a:t> </a:t>
                      </a:r>
                      <a:r>
                        <a:rPr lang="de-DE" i="1" dirty="0" err="1"/>
                        <a:t>only</a:t>
                      </a:r>
                      <a:r>
                        <a:rPr lang="de-DE" i="1" dirty="0"/>
                        <a:t> </a:t>
                      </a:r>
                      <a:r>
                        <a:rPr lang="de-DE" i="1" dirty="0" err="1"/>
                        <a:t>uploaded</a:t>
                      </a:r>
                      <a:r>
                        <a:rPr lang="de-DE" i="1" dirty="0"/>
                        <a:t> 58  </a:t>
                      </a:r>
                      <a:r>
                        <a:rPr lang="de-DE" i="1" dirty="0" err="1"/>
                        <a:t>videos</a:t>
                      </a:r>
                      <a:r>
                        <a:rPr lang="de-DE" i="1" dirty="0"/>
                        <a:t> at </a:t>
                      </a:r>
                      <a:r>
                        <a:rPr lang="de-DE" i="1" dirty="0" err="1"/>
                        <a:t>that</a:t>
                      </a:r>
                      <a:r>
                        <a:rPr lang="de-DE" i="1" dirty="0"/>
                        <a:t> </a:t>
                      </a:r>
                      <a:r>
                        <a:rPr lang="de-DE" i="1" dirty="0" err="1"/>
                        <a:t>point</a:t>
                      </a:r>
                      <a:r>
                        <a:rPr lang="de-DE" i="1" dirty="0"/>
                        <a:t>. </a:t>
                      </a:r>
                      <a:endParaRPr lang="de-DE" dirty="0"/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i="1" dirty="0"/>
                        <a:t>Download </a:t>
                      </a:r>
                      <a:r>
                        <a:rPr lang="de-DE" i="1" dirty="0" err="1"/>
                        <a:t>the</a:t>
                      </a:r>
                      <a:r>
                        <a:rPr lang="de-DE" i="1" dirty="0"/>
                        <a:t> mobile </a:t>
                      </a:r>
                      <a:r>
                        <a:rPr lang="de-DE" i="1" dirty="0" err="1"/>
                        <a:t>app</a:t>
                      </a:r>
                      <a:r>
                        <a:rPr lang="de-DE" i="1" dirty="0"/>
                        <a:t>. 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88314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107845-07F5-9000-7255-2775749F4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54EA-4822-564D-B405-0E9702EA642A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10504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C77DFF-2E30-1B99-263D-0F13B9475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137" y="1564483"/>
            <a:ext cx="6002110" cy="372903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000"/>
          </a:p>
          <a:p>
            <a:pPr marL="0" indent="0">
              <a:buNone/>
            </a:pPr>
            <a:endParaRPr lang="en-GB" sz="2000"/>
          </a:p>
          <a:p>
            <a:pPr marL="0" indent="0" algn="ctr">
              <a:buNone/>
            </a:pPr>
            <a:r>
              <a:rPr lang="en-GB"/>
              <a:t>He broke the window.</a:t>
            </a:r>
          </a:p>
          <a:p>
            <a:pPr marL="0" indent="0" algn="ctr">
              <a:buNone/>
            </a:pPr>
            <a:r>
              <a:rPr lang="en-GB"/>
              <a:t> </a:t>
            </a:r>
          </a:p>
          <a:p>
            <a:pPr marL="0" indent="0" algn="ctr">
              <a:buNone/>
            </a:pPr>
            <a:r>
              <a:rPr lang="en-GB"/>
              <a:t>The window broke. </a:t>
            </a:r>
          </a:p>
          <a:p>
            <a:pPr marL="0" indent="0">
              <a:buNone/>
            </a:pPr>
            <a:endParaRPr lang="en-GB" sz="2000"/>
          </a:p>
        </p:txBody>
      </p:sp>
      <p:pic>
        <p:nvPicPr>
          <p:cNvPr id="4" name="Picture 2" descr="Kaputtes Fenster - wer bezahlt den Schaden? | Aroundhome">
            <a:extLst>
              <a:ext uri="{FF2B5EF4-FFF2-40B4-BE49-F238E27FC236}">
                <a16:creationId xmlns:a16="http://schemas.microsoft.com/office/drawing/2014/main" id="{DE9BA18D-55DA-AD17-7D2F-3CB82639D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0" r="21246" b="-1"/>
          <a:stretch/>
        </p:blipFill>
        <p:spPr bwMode="auto">
          <a:xfrm>
            <a:off x="7199440" y="10"/>
            <a:ext cx="4992560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BD7D8E-A8BC-46AF-61AC-CBAFA8F21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54EA-4822-564D-B405-0E9702EA642A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65144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70B98-0D7E-48B0-CFD9-0F7B51221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7008"/>
          </a:xfrm>
        </p:spPr>
        <p:txBody>
          <a:bodyPr>
            <a:normAutofit/>
          </a:bodyPr>
          <a:lstStyle/>
          <a:p>
            <a:r>
              <a:rPr lang="en-DE" sz="3600" dirty="0"/>
              <a:t>Evaluation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61390-6218-4E8D-798D-69AC01BD8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9855"/>
            <a:ext cx="10515600" cy="510301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DE" b="1" dirty="0"/>
              <a:t>Accuracy</a:t>
            </a:r>
            <a:r>
              <a:rPr lang="en-DE" dirty="0"/>
              <a:t> is a measure of the model's </a:t>
            </a:r>
            <a:r>
              <a:rPr lang="en-DE" b="1" dirty="0"/>
              <a:t>overall correctness</a:t>
            </a:r>
            <a:r>
              <a:rPr lang="en-DE" dirty="0"/>
              <a:t>. </a:t>
            </a:r>
          </a:p>
          <a:p>
            <a:pPr lvl="1"/>
            <a:r>
              <a:rPr lang="en-DE" dirty="0"/>
              <a:t>It is </a:t>
            </a:r>
            <a:r>
              <a:rPr lang="en-GB" dirty="0"/>
              <a:t>the ratio of correct predictions (both true positives and true negatives) to the total number of cases examined.</a:t>
            </a:r>
          </a:p>
          <a:p>
            <a:pPr lvl="1"/>
            <a:endParaRPr lang="en-DE" dirty="0"/>
          </a:p>
          <a:p>
            <a:r>
              <a:rPr lang="en-DE" b="1" dirty="0"/>
              <a:t>Precision</a:t>
            </a:r>
            <a:r>
              <a:rPr lang="en-DE" dirty="0"/>
              <a:t> measures the “</a:t>
            </a:r>
            <a:r>
              <a:rPr lang="en-DE" b="1" dirty="0"/>
              <a:t>accuracy” for the positive class</a:t>
            </a:r>
            <a:r>
              <a:rPr lang="en-DE" dirty="0"/>
              <a:t>.</a:t>
            </a:r>
          </a:p>
          <a:p>
            <a:pPr lvl="1"/>
            <a:r>
              <a:rPr lang="en-GB" dirty="0"/>
              <a:t>It is the ratio of true positive predictions to the total number of positive predictions (both true and false positives).</a:t>
            </a:r>
          </a:p>
          <a:p>
            <a:pPr lvl="1"/>
            <a:endParaRPr lang="en-DE" dirty="0"/>
          </a:p>
          <a:p>
            <a:r>
              <a:rPr lang="en-GB" b="1" dirty="0"/>
              <a:t>Recall</a:t>
            </a:r>
            <a:r>
              <a:rPr lang="en-GB" dirty="0"/>
              <a:t> measures the </a:t>
            </a:r>
            <a:r>
              <a:rPr lang="en-GB" b="1" dirty="0"/>
              <a:t>coverage of the positive class</a:t>
            </a:r>
            <a:r>
              <a:rPr lang="en-GB" dirty="0"/>
              <a:t>. </a:t>
            </a:r>
          </a:p>
          <a:p>
            <a:pPr lvl="1"/>
            <a:r>
              <a:rPr lang="en-GB" dirty="0"/>
              <a:t>It is the ratio of true positive predictions to the total number of actual positive instances</a:t>
            </a:r>
          </a:p>
          <a:p>
            <a:pPr lvl="1"/>
            <a:endParaRPr lang="en-DE" dirty="0"/>
          </a:p>
          <a:p>
            <a:r>
              <a:rPr lang="en-GB" b="1" dirty="0"/>
              <a:t>F1 score</a:t>
            </a:r>
            <a:r>
              <a:rPr lang="en-GB" dirty="0"/>
              <a:t> provides a </a:t>
            </a:r>
            <a:r>
              <a:rPr lang="en-GB" b="1" dirty="0"/>
              <a:t>balance of precision and recall</a:t>
            </a:r>
            <a:r>
              <a:rPr lang="en-GB" dirty="0"/>
              <a:t>. </a:t>
            </a:r>
          </a:p>
          <a:p>
            <a:pPr lvl="1"/>
            <a:r>
              <a:rPr lang="en-GB" dirty="0"/>
              <a:t>It is the harmonic mean of precision and recall</a:t>
            </a:r>
            <a:endParaRPr lang="en-DE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EA695-AFEF-684C-2FDF-F02459E81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54EA-4822-564D-B405-0E9702EA642A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0428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AD4A9-F202-A614-1B7C-1D3668B03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9998"/>
          </a:xfrm>
        </p:spPr>
        <p:txBody>
          <a:bodyPr/>
          <a:lstStyle/>
          <a:p>
            <a:r>
              <a:rPr lang="en-DE" dirty="0"/>
              <a:t>Variable specification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BFEC49-EC15-AC7B-513B-96B94507959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1269999"/>
            <a:ext cx="5888356" cy="4906963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591D087-EB0F-0A14-E5F1-124D58CB52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02245" y="1463585"/>
            <a:ext cx="4451555" cy="27804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400" b="1" dirty="0"/>
              <a:t>labels</a:t>
            </a:r>
            <a:r>
              <a:rPr lang="en-DE" sz="2400" dirty="0"/>
              <a:t>: the allowed values</a:t>
            </a:r>
            <a:endParaRPr lang="en-DE" sz="2400" b="1" dirty="0"/>
          </a:p>
          <a:p>
            <a:pPr marL="0" indent="0">
              <a:buNone/>
            </a:pPr>
            <a:r>
              <a:rPr lang="en-DE" sz="2400" b="1" dirty="0"/>
              <a:t>average</a:t>
            </a:r>
            <a:r>
              <a:rPr lang="en-DE" sz="2400" dirty="0"/>
              <a:t>: binary vs multi-class classification problem</a:t>
            </a:r>
          </a:p>
          <a:p>
            <a:pPr marL="0" indent="0">
              <a:buNone/>
            </a:pPr>
            <a:r>
              <a:rPr lang="en-DE" sz="2400" b="1" dirty="0"/>
              <a:t>pos_label</a:t>
            </a:r>
            <a:r>
              <a:rPr lang="en-DE" sz="2400" dirty="0"/>
              <a:t>: the value of main interest</a:t>
            </a:r>
            <a:endParaRPr lang="en-DE" sz="24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BEBBBA-A072-0D3F-1EFA-C40FD07AB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54EA-4822-564D-B405-0E9702EA642A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163684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00A74-08FF-C8E2-B7F8-D8FEA4BC9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7008"/>
          </a:xfrm>
        </p:spPr>
        <p:txBody>
          <a:bodyPr>
            <a:normAutofit/>
          </a:bodyPr>
          <a:lstStyle/>
          <a:p>
            <a:r>
              <a:rPr lang="en-DE" sz="3200" dirty="0"/>
              <a:t>Results across all verbs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2C217E-457E-094E-E37D-ED8827010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54EA-4822-564D-B405-0E9702EA642A}" type="slidenum">
              <a:rPr lang="en-DE" smtClean="0"/>
              <a:t>32</a:t>
            </a:fld>
            <a:endParaRPr lang="en-DE"/>
          </a:p>
        </p:txBody>
      </p:sp>
      <p:pic>
        <p:nvPicPr>
          <p:cNvPr id="6" name="Inhaltsplatzhalter 3" descr="Ein Bild, das Text, Screenshot, Schrift, parallel enthält.&#10;&#10;Beschreibung automatisch generiert.">
            <a:extLst>
              <a:ext uri="{FF2B5EF4-FFF2-40B4-BE49-F238E27FC236}">
                <a16:creationId xmlns:a16="http://schemas.microsoft.com/office/drawing/2014/main" id="{57B7C930-F1D0-338A-8BA9-F786EFEC78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1" y="1234350"/>
            <a:ext cx="5791197" cy="5487125"/>
          </a:xfrm>
          <a:prstGeom prst="rect">
            <a:avLst/>
          </a:prstGeom>
        </p:spPr>
      </p:pic>
      <p:graphicFrame>
        <p:nvGraphicFramePr>
          <p:cNvPr id="7" name="Tabelle 4">
            <a:extLst>
              <a:ext uri="{FF2B5EF4-FFF2-40B4-BE49-F238E27FC236}">
                <a16:creationId xmlns:a16="http://schemas.microsoft.com/office/drawing/2014/main" id="{F35BB7B9-FDBD-51D5-AB01-4E6E13D1484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03489322"/>
              </p:ext>
            </p:extLst>
          </p:nvPr>
        </p:nvGraphicFramePr>
        <p:xfrm>
          <a:off x="6653037" y="2274881"/>
          <a:ext cx="5081762" cy="34060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47342">
                  <a:extLst>
                    <a:ext uri="{9D8B030D-6E8A-4147-A177-3AD203B41FA5}">
                      <a16:colId xmlns:a16="http://schemas.microsoft.com/office/drawing/2014/main" val="665320963"/>
                    </a:ext>
                  </a:extLst>
                </a:gridCol>
                <a:gridCol w="1632857">
                  <a:extLst>
                    <a:ext uri="{9D8B030D-6E8A-4147-A177-3AD203B41FA5}">
                      <a16:colId xmlns:a16="http://schemas.microsoft.com/office/drawing/2014/main" val="4089179334"/>
                    </a:ext>
                  </a:extLst>
                </a:gridCol>
                <a:gridCol w="1501563">
                  <a:extLst>
                    <a:ext uri="{9D8B030D-6E8A-4147-A177-3AD203B41FA5}">
                      <a16:colId xmlns:a16="http://schemas.microsoft.com/office/drawing/2014/main" val="248655155"/>
                    </a:ext>
                  </a:extLst>
                </a:gridCol>
              </a:tblGrid>
              <a:tr h="375217">
                <a:tc>
                  <a:txBody>
                    <a:bodyPr/>
                    <a:lstStyle/>
                    <a:p>
                      <a:pPr algn="l"/>
                      <a:r>
                        <a:rPr lang="de-DE" b="1" dirty="0"/>
                        <a:t>Variable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b="1" dirty="0"/>
                        <a:t>Class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 err="1"/>
                        <a:t>Frequency</a:t>
                      </a:r>
                      <a:endParaRPr lang="de-DE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550666"/>
                  </a:ext>
                </a:extLst>
              </a:tr>
              <a:tr h="375217">
                <a:tc rowSpan="2">
                  <a:txBody>
                    <a:bodyPr/>
                    <a:lstStyle/>
                    <a:p>
                      <a:pPr algn="l"/>
                      <a:r>
                        <a:rPr lang="de-DE" dirty="0" err="1"/>
                        <a:t>causativity</a:t>
                      </a:r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 err="1"/>
                        <a:t>causative</a:t>
                      </a:r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1104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9130710"/>
                  </a:ext>
                </a:extLst>
              </a:tr>
              <a:tr h="404326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 err="1"/>
                        <a:t>anticausative</a:t>
                      </a:r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280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8754689"/>
                  </a:ext>
                </a:extLst>
              </a:tr>
              <a:tr h="375217">
                <a:tc rowSpan="2">
                  <a:txBody>
                    <a:bodyPr/>
                    <a:lstStyle/>
                    <a:p>
                      <a:pPr algn="l"/>
                      <a:r>
                        <a:rPr lang="de-DE" dirty="0" err="1"/>
                        <a:t>subject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animacy</a:t>
                      </a:r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 err="1"/>
                        <a:t>animate</a:t>
                      </a:r>
                      <a:r>
                        <a:rPr lang="de-DE" dirty="0"/>
                        <a:t>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680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6254152"/>
                  </a:ext>
                </a:extLst>
              </a:tr>
              <a:tr h="37521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 err="1"/>
                        <a:t>inanimate</a:t>
                      </a:r>
                      <a:r>
                        <a:rPr lang="de-DE" dirty="0"/>
                        <a:t>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704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6626483"/>
                  </a:ext>
                </a:extLst>
              </a:tr>
              <a:tr h="375217">
                <a:tc rowSpan="2">
                  <a:txBody>
                    <a:bodyPr/>
                    <a:lstStyle/>
                    <a:p>
                      <a:pPr algn="l"/>
                      <a:r>
                        <a:rPr lang="de-DE" dirty="0" err="1"/>
                        <a:t>subject</a:t>
                      </a:r>
                      <a:r>
                        <a:rPr lang="de-DE" dirty="0"/>
                        <a:t> </a:t>
                      </a:r>
                      <a:r>
                        <a:rPr lang="de-DE" dirty="0" err="1"/>
                        <a:t>role</a:t>
                      </a:r>
                      <a:r>
                        <a:rPr lang="de-DE" dirty="0"/>
                        <a:t>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 err="1"/>
                        <a:t>agent</a:t>
                      </a:r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736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03829871"/>
                  </a:ext>
                </a:extLst>
              </a:tr>
              <a:tr h="37521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 err="1"/>
                        <a:t>patient</a:t>
                      </a:r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648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4732087"/>
                  </a:ext>
                </a:extLst>
              </a:tr>
              <a:tr h="375217">
                <a:tc rowSpan="2">
                  <a:txBody>
                    <a:bodyPr/>
                    <a:lstStyle/>
                    <a:p>
                      <a:pPr algn="l"/>
                      <a:r>
                        <a:rPr lang="de-DE" dirty="0" err="1"/>
                        <a:t>transitivity</a:t>
                      </a:r>
                      <a:r>
                        <a:rPr lang="de-DE" dirty="0"/>
                        <a:t>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transitive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689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7618004"/>
                  </a:ext>
                </a:extLst>
              </a:tr>
              <a:tr h="37521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de-DE" dirty="0"/>
                        <a:t>Intransitive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de-DE" dirty="0"/>
                        <a:t>695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9759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52673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D856C-B4F4-A441-3107-F21D50199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46035"/>
          </a:xfrm>
        </p:spPr>
        <p:txBody>
          <a:bodyPr>
            <a:noAutofit/>
          </a:bodyPr>
          <a:lstStyle/>
          <a:p>
            <a:r>
              <a:rPr lang="en-DE" sz="3200" dirty="0"/>
              <a:t>Results for the verb </a:t>
            </a:r>
            <a:r>
              <a:rPr lang="en-DE" sz="3200" i="1" dirty="0"/>
              <a:t>air</a:t>
            </a:r>
            <a:endParaRPr lang="en-DE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C8C63-920C-C169-E53E-F0587AE46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54EA-4822-564D-B405-0E9702EA642A}" type="slidenum">
              <a:rPr lang="en-DE" smtClean="0"/>
              <a:t>33</a:t>
            </a:fld>
            <a:endParaRPr lang="en-DE"/>
          </a:p>
        </p:txBody>
      </p:sp>
      <p:pic>
        <p:nvPicPr>
          <p:cNvPr id="6" name="Grafik 3" descr="Ein Bild, das Text, Screenshot, Farbigkeit, Schrift enthält.&#10;&#10;Beschreibung automatisch generiert.">
            <a:extLst>
              <a:ext uri="{FF2B5EF4-FFF2-40B4-BE49-F238E27FC236}">
                <a16:creationId xmlns:a16="http://schemas.microsoft.com/office/drawing/2014/main" id="{FF29ABAE-905A-7C32-C026-D4A9CF58D9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4338" y="1117701"/>
            <a:ext cx="5717861" cy="5417639"/>
          </a:xfrm>
          <a:prstGeom prst="rect">
            <a:avLst/>
          </a:prstGeom>
        </p:spPr>
      </p:pic>
      <p:graphicFrame>
        <p:nvGraphicFramePr>
          <p:cNvPr id="7" name="Tabelle 2">
            <a:extLst>
              <a:ext uri="{FF2B5EF4-FFF2-40B4-BE49-F238E27FC236}">
                <a16:creationId xmlns:a16="http://schemas.microsoft.com/office/drawing/2014/main" id="{07DB4D8D-0BF8-17F6-2D2A-FC856DFBE1E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85188119"/>
              </p:ext>
            </p:extLst>
          </p:nvPr>
        </p:nvGraphicFramePr>
        <p:xfrm>
          <a:off x="6784258" y="2194424"/>
          <a:ext cx="4953404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8155">
                  <a:extLst>
                    <a:ext uri="{9D8B030D-6E8A-4147-A177-3AD203B41FA5}">
                      <a16:colId xmlns:a16="http://schemas.microsoft.com/office/drawing/2014/main" val="665320963"/>
                    </a:ext>
                  </a:extLst>
                </a:gridCol>
                <a:gridCol w="1547126">
                  <a:extLst>
                    <a:ext uri="{9D8B030D-6E8A-4147-A177-3AD203B41FA5}">
                      <a16:colId xmlns:a16="http://schemas.microsoft.com/office/drawing/2014/main" val="4089179334"/>
                    </a:ext>
                  </a:extLst>
                </a:gridCol>
                <a:gridCol w="1508123">
                  <a:extLst>
                    <a:ext uri="{9D8B030D-6E8A-4147-A177-3AD203B41FA5}">
                      <a16:colId xmlns:a16="http://schemas.microsoft.com/office/drawing/2014/main" val="248655155"/>
                    </a:ext>
                  </a:extLst>
                </a:gridCol>
              </a:tblGrid>
              <a:tr h="362140">
                <a:tc>
                  <a:txBody>
                    <a:bodyPr/>
                    <a:lstStyle/>
                    <a:p>
                      <a:pPr algn="l"/>
                      <a:r>
                        <a:rPr lang="de-DE" b="1" dirty="0"/>
                        <a:t>Variable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b="1" dirty="0"/>
                        <a:t>Class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b="1" dirty="0" err="1"/>
                        <a:t>Frequency</a:t>
                      </a:r>
                      <a:endParaRPr lang="de-DE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550666"/>
                  </a:ext>
                </a:extLst>
              </a:tr>
              <a:tr h="362140">
                <a:tc rowSpan="2">
                  <a:txBody>
                    <a:bodyPr/>
                    <a:lstStyle/>
                    <a:p>
                      <a:pPr algn="l"/>
                      <a:r>
                        <a:rPr lang="de-DE" dirty="0" err="1"/>
                        <a:t>causativity</a:t>
                      </a:r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 err="1"/>
                        <a:t>causative</a:t>
                      </a:r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314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9130710"/>
                  </a:ext>
                </a:extLst>
              </a:tr>
              <a:tr h="36214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 err="1"/>
                        <a:t>anticausative</a:t>
                      </a:r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230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8754689"/>
                  </a:ext>
                </a:extLst>
              </a:tr>
              <a:tr h="362140">
                <a:tc rowSpan="2">
                  <a:txBody>
                    <a:bodyPr/>
                    <a:lstStyle/>
                    <a:p>
                      <a:pPr algn="l"/>
                      <a:r>
                        <a:rPr lang="de-DE" dirty="0" err="1"/>
                        <a:t>subject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animacy</a:t>
                      </a:r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 err="1"/>
                        <a:t>animate</a:t>
                      </a:r>
                      <a:r>
                        <a:rPr lang="de-DE" dirty="0"/>
                        <a:t>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158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6254152"/>
                  </a:ext>
                </a:extLst>
              </a:tr>
              <a:tr h="36214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 err="1"/>
                        <a:t>inanimate</a:t>
                      </a:r>
                      <a:r>
                        <a:rPr lang="de-DE" dirty="0"/>
                        <a:t>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386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6626483"/>
                  </a:ext>
                </a:extLst>
              </a:tr>
              <a:tr h="362140">
                <a:tc rowSpan="2">
                  <a:txBody>
                    <a:bodyPr/>
                    <a:lstStyle/>
                    <a:p>
                      <a:pPr algn="l"/>
                      <a:r>
                        <a:rPr lang="de-DE" dirty="0" err="1"/>
                        <a:t>subject</a:t>
                      </a:r>
                      <a:r>
                        <a:rPr lang="de-DE" dirty="0"/>
                        <a:t> </a:t>
                      </a:r>
                      <a:r>
                        <a:rPr lang="de-DE" dirty="0" err="1"/>
                        <a:t>role</a:t>
                      </a:r>
                      <a:r>
                        <a:rPr lang="de-DE" dirty="0"/>
                        <a:t>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 err="1"/>
                        <a:t>agent</a:t>
                      </a:r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176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03829871"/>
                  </a:ext>
                </a:extLst>
              </a:tr>
              <a:tr h="36214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 err="1"/>
                        <a:t>patient</a:t>
                      </a:r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368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4732087"/>
                  </a:ext>
                </a:extLst>
              </a:tr>
              <a:tr h="362140">
                <a:tc rowSpan="2">
                  <a:txBody>
                    <a:bodyPr/>
                    <a:lstStyle/>
                    <a:p>
                      <a:pPr algn="l"/>
                      <a:r>
                        <a:rPr lang="de-DE" dirty="0" err="1"/>
                        <a:t>transitivity</a:t>
                      </a:r>
                      <a:r>
                        <a:rPr lang="de-DE" dirty="0"/>
                        <a:t>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transitive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370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7618004"/>
                  </a:ext>
                </a:extLst>
              </a:tr>
              <a:tr h="36214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de-DE" dirty="0"/>
                        <a:t>intransitive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de-DE" dirty="0"/>
                        <a:t>174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9759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0017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4464-E5BE-158A-54F6-3689E4C57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4023"/>
          </a:xfrm>
        </p:spPr>
        <p:txBody>
          <a:bodyPr>
            <a:noAutofit/>
          </a:bodyPr>
          <a:lstStyle/>
          <a:p>
            <a:r>
              <a:rPr lang="en-DE" sz="2800" dirty="0"/>
              <a:t>Results for the verb </a:t>
            </a:r>
            <a:r>
              <a:rPr lang="en-DE" sz="2800" i="1" dirty="0"/>
              <a:t>download</a:t>
            </a:r>
            <a:endParaRPr lang="en-DE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46829E-AC0B-16D1-1B84-D70356295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54EA-4822-564D-B405-0E9702EA642A}" type="slidenum">
              <a:rPr lang="en-DE" smtClean="0"/>
              <a:t>34</a:t>
            </a:fld>
            <a:endParaRPr lang="en-DE"/>
          </a:p>
        </p:txBody>
      </p:sp>
      <p:pic>
        <p:nvPicPr>
          <p:cNvPr id="6" name="Grafik 4" descr="Ein Bild, das Text, Screenshot, parallel, Farbigkeit enthält.&#10;&#10;Beschreibung automatisch generiert.">
            <a:extLst>
              <a:ext uri="{FF2B5EF4-FFF2-40B4-BE49-F238E27FC236}">
                <a16:creationId xmlns:a16="http://schemas.microsoft.com/office/drawing/2014/main" id="{D100E18F-4958-1DA4-C559-3964CD2A60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9590" y="1073457"/>
            <a:ext cx="5946461" cy="5634236"/>
          </a:xfrm>
          <a:prstGeom prst="rect">
            <a:avLst/>
          </a:prstGeom>
        </p:spPr>
      </p:pic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07B6DE0D-67E0-B5E1-4810-E498D3EB4EF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6242733"/>
              </p:ext>
            </p:extLst>
          </p:nvPr>
        </p:nvGraphicFramePr>
        <p:xfrm>
          <a:off x="6658896" y="2179587"/>
          <a:ext cx="5093514" cy="34278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1845">
                  <a:extLst>
                    <a:ext uri="{9D8B030D-6E8A-4147-A177-3AD203B41FA5}">
                      <a16:colId xmlns:a16="http://schemas.microsoft.com/office/drawing/2014/main" val="665320963"/>
                    </a:ext>
                  </a:extLst>
                </a:gridCol>
                <a:gridCol w="1590887">
                  <a:extLst>
                    <a:ext uri="{9D8B030D-6E8A-4147-A177-3AD203B41FA5}">
                      <a16:colId xmlns:a16="http://schemas.microsoft.com/office/drawing/2014/main" val="4089179334"/>
                    </a:ext>
                  </a:extLst>
                </a:gridCol>
                <a:gridCol w="1550782">
                  <a:extLst>
                    <a:ext uri="{9D8B030D-6E8A-4147-A177-3AD203B41FA5}">
                      <a16:colId xmlns:a16="http://schemas.microsoft.com/office/drawing/2014/main" val="248655155"/>
                    </a:ext>
                  </a:extLst>
                </a:gridCol>
              </a:tblGrid>
              <a:tr h="381515">
                <a:tc>
                  <a:txBody>
                    <a:bodyPr/>
                    <a:lstStyle/>
                    <a:p>
                      <a:pPr algn="l"/>
                      <a:r>
                        <a:rPr lang="de-DE" b="1" dirty="0"/>
                        <a:t>Variable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b="1" dirty="0"/>
                        <a:t>Class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b="1" dirty="0" err="1"/>
                        <a:t>Frequency</a:t>
                      </a:r>
                      <a:endParaRPr lang="de-DE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550666"/>
                  </a:ext>
                </a:extLst>
              </a:tr>
              <a:tr h="381515">
                <a:tc rowSpan="2">
                  <a:txBody>
                    <a:bodyPr/>
                    <a:lstStyle/>
                    <a:p>
                      <a:pPr algn="l"/>
                      <a:r>
                        <a:rPr lang="de-DE" dirty="0" err="1"/>
                        <a:t>causativity</a:t>
                      </a:r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 err="1"/>
                        <a:t>causative</a:t>
                      </a:r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98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9130710"/>
                  </a:ext>
                </a:extLst>
              </a:tr>
              <a:tr h="37577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 err="1"/>
                        <a:t>anticausative</a:t>
                      </a:r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8754689"/>
                  </a:ext>
                </a:extLst>
              </a:tr>
              <a:tr h="381515">
                <a:tc rowSpan="2">
                  <a:txBody>
                    <a:bodyPr/>
                    <a:lstStyle/>
                    <a:p>
                      <a:pPr algn="l"/>
                      <a:r>
                        <a:rPr lang="de-DE" dirty="0" err="1"/>
                        <a:t>subject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animacy</a:t>
                      </a:r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 err="1"/>
                        <a:t>animate</a:t>
                      </a:r>
                      <a:r>
                        <a:rPr lang="de-DE" dirty="0"/>
                        <a:t>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78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6254152"/>
                  </a:ext>
                </a:extLst>
              </a:tr>
              <a:tr h="38151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 err="1"/>
                        <a:t>inanimate</a:t>
                      </a:r>
                      <a:r>
                        <a:rPr lang="de-DE" dirty="0"/>
                        <a:t>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6626483"/>
                  </a:ext>
                </a:extLst>
              </a:tr>
              <a:tr h="381515">
                <a:tc rowSpan="2">
                  <a:txBody>
                    <a:bodyPr/>
                    <a:lstStyle/>
                    <a:p>
                      <a:pPr algn="l"/>
                      <a:r>
                        <a:rPr lang="de-DE" dirty="0" err="1"/>
                        <a:t>subject</a:t>
                      </a:r>
                      <a:r>
                        <a:rPr lang="de-DE" dirty="0"/>
                        <a:t> </a:t>
                      </a:r>
                      <a:r>
                        <a:rPr lang="de-DE" dirty="0" err="1"/>
                        <a:t>role</a:t>
                      </a:r>
                      <a:r>
                        <a:rPr lang="de-DE" dirty="0"/>
                        <a:t>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 err="1"/>
                        <a:t>agent</a:t>
                      </a:r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80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03829871"/>
                  </a:ext>
                </a:extLst>
              </a:tr>
              <a:tr h="38151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 err="1"/>
                        <a:t>patient</a:t>
                      </a:r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4732087"/>
                  </a:ext>
                </a:extLst>
              </a:tr>
              <a:tr h="381515">
                <a:tc rowSpan="2">
                  <a:txBody>
                    <a:bodyPr/>
                    <a:lstStyle/>
                    <a:p>
                      <a:pPr algn="l"/>
                      <a:r>
                        <a:rPr lang="de-DE" dirty="0" err="1"/>
                        <a:t>transitivity</a:t>
                      </a:r>
                      <a:r>
                        <a:rPr lang="de-DE" dirty="0"/>
                        <a:t>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transitive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79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7618004"/>
                  </a:ext>
                </a:extLst>
              </a:tr>
              <a:tr h="38151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de-DE" dirty="0"/>
                        <a:t>intransitive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de-DE" dirty="0"/>
                        <a:t>20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9759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780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53A1E-89AD-FFB4-5B39-A47BC96B5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3600" dirty="0"/>
              <a:t>Conclusion and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457A4-0B70-055B-E6B2-0638D91DE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DE" sz="2400" dirty="0"/>
              <a:t>Overall, using LLMs for studying English anticausative shows promising initial results.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 err="1"/>
              <a:t>However</a:t>
            </a:r>
            <a:r>
              <a:rPr lang="de-DE" sz="2400" dirty="0"/>
              <a:t>, iterative </a:t>
            </a:r>
            <a:r>
              <a:rPr lang="de-DE" sz="2400" dirty="0" err="1"/>
              <a:t>improvement</a:t>
            </a:r>
            <a:r>
              <a:rPr lang="de-DE" sz="2400" dirty="0"/>
              <a:t> </a:t>
            </a:r>
            <a:r>
              <a:rPr lang="de-DE" sz="2400" dirty="0" err="1"/>
              <a:t>has</a:t>
            </a:r>
            <a:r>
              <a:rPr lang="de-DE" sz="2400" dirty="0"/>
              <a:t> </a:t>
            </a:r>
            <a:r>
              <a:rPr lang="de-DE" sz="2400" dirty="0" err="1"/>
              <a:t>been</a:t>
            </a:r>
            <a:r>
              <a:rPr lang="de-DE" sz="2400" dirty="0"/>
              <a:t> essential and </a:t>
            </a:r>
            <a:r>
              <a:rPr lang="de-DE" sz="2400" dirty="0" err="1"/>
              <a:t>there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still </a:t>
            </a:r>
            <a:r>
              <a:rPr lang="de-DE" sz="2400" dirty="0" err="1"/>
              <a:t>more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done</a:t>
            </a:r>
            <a:r>
              <a:rPr lang="de-DE" sz="2400" dirty="0"/>
              <a:t>:</a:t>
            </a:r>
          </a:p>
          <a:p>
            <a:endParaRPr lang="de-DE" sz="2400" dirty="0"/>
          </a:p>
          <a:p>
            <a:r>
              <a:rPr lang="de-DE" sz="2400" dirty="0" err="1"/>
              <a:t>improving</a:t>
            </a:r>
            <a:r>
              <a:rPr lang="de-DE" sz="2400" dirty="0"/>
              <a:t>  prompt </a:t>
            </a:r>
            <a:r>
              <a:rPr lang="de-DE" sz="2400" dirty="0" err="1"/>
              <a:t>for</a:t>
            </a:r>
            <a:r>
              <a:rPr lang="de-DE" sz="2400" dirty="0"/>
              <a:t> </a:t>
            </a:r>
            <a:r>
              <a:rPr lang="de-DE" sz="2400" dirty="0" err="1"/>
              <a:t>causativity</a:t>
            </a:r>
            <a:r>
              <a:rPr lang="de-DE" sz="2400" dirty="0"/>
              <a:t> variable</a:t>
            </a:r>
          </a:p>
          <a:p>
            <a:r>
              <a:rPr lang="en-DE" sz="2400" dirty="0"/>
              <a:t>including semantic transitivity as a variable</a:t>
            </a:r>
          </a:p>
          <a:p>
            <a:r>
              <a:rPr lang="de-DE" sz="2400" dirty="0" err="1">
                <a:ea typeface="+mn-lt"/>
                <a:cs typeface="+mn-lt"/>
              </a:rPr>
              <a:t>deploying</a:t>
            </a:r>
            <a:r>
              <a:rPr lang="de-DE" sz="2400" dirty="0">
                <a:ea typeface="+mn-lt"/>
                <a:cs typeface="+mn-lt"/>
              </a:rPr>
              <a:t> </a:t>
            </a:r>
            <a:r>
              <a:rPr lang="de-DE" sz="2400" dirty="0" err="1">
                <a:ea typeface="+mn-lt"/>
                <a:cs typeface="+mn-lt"/>
              </a:rPr>
              <a:t>the</a:t>
            </a:r>
            <a:r>
              <a:rPr lang="de-DE" sz="2400" dirty="0">
                <a:ea typeface="+mn-lt"/>
                <a:cs typeface="+mn-lt"/>
              </a:rPr>
              <a:t> LLM </a:t>
            </a:r>
            <a:r>
              <a:rPr lang="de-DE" sz="2400" dirty="0" err="1">
                <a:ea typeface="+mn-lt"/>
                <a:cs typeface="+mn-lt"/>
              </a:rPr>
              <a:t>to</a:t>
            </a:r>
            <a:r>
              <a:rPr lang="de-DE" sz="2400" dirty="0">
                <a:ea typeface="+mn-lt"/>
                <a:cs typeface="+mn-lt"/>
              </a:rPr>
              <a:t> </a:t>
            </a:r>
            <a:r>
              <a:rPr lang="de-DE" sz="2400" dirty="0" err="1">
                <a:ea typeface="+mn-lt"/>
                <a:cs typeface="+mn-lt"/>
              </a:rPr>
              <a:t>discover</a:t>
            </a:r>
            <a:r>
              <a:rPr lang="de-DE" sz="2400" dirty="0">
                <a:ea typeface="+mn-lt"/>
                <a:cs typeface="+mn-lt"/>
              </a:rPr>
              <a:t> </a:t>
            </a:r>
            <a:r>
              <a:rPr lang="de-DE" sz="2400" dirty="0" err="1">
                <a:ea typeface="+mn-lt"/>
                <a:cs typeface="+mn-lt"/>
              </a:rPr>
              <a:t>anticausatives</a:t>
            </a:r>
            <a:r>
              <a:rPr lang="de-DE" sz="2400" dirty="0">
                <a:ea typeface="+mn-lt"/>
                <a:cs typeface="+mn-lt"/>
              </a:rPr>
              <a:t> in </a:t>
            </a:r>
            <a:r>
              <a:rPr lang="de-DE" sz="2400" dirty="0" err="1">
                <a:ea typeface="+mn-lt"/>
                <a:cs typeface="+mn-lt"/>
              </a:rPr>
              <a:t>unlabelled</a:t>
            </a:r>
            <a:r>
              <a:rPr lang="de-DE" sz="2400" dirty="0">
                <a:ea typeface="+mn-lt"/>
                <a:cs typeface="+mn-lt"/>
              </a:rPr>
              <a:t> </a:t>
            </a:r>
            <a:r>
              <a:rPr lang="de-DE" sz="2400" dirty="0" err="1">
                <a:ea typeface="+mn-lt"/>
                <a:cs typeface="+mn-lt"/>
              </a:rPr>
              <a:t>dataset</a:t>
            </a:r>
            <a:endParaRPr lang="de-DE" sz="2400" dirty="0">
              <a:ea typeface="+mn-lt"/>
              <a:cs typeface="+mn-lt"/>
            </a:endParaRPr>
          </a:p>
          <a:p>
            <a:endParaRPr lang="de-DE" sz="24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de-DE" sz="2400" dirty="0">
                <a:ea typeface="+mn-lt"/>
                <a:cs typeface="+mn-lt"/>
              </a:rPr>
              <a:t>Maybe: </a:t>
            </a:r>
            <a:r>
              <a:rPr lang="de-DE" sz="2400" dirty="0" err="1">
                <a:ea typeface="+mn-lt"/>
                <a:cs typeface="+mn-lt"/>
              </a:rPr>
              <a:t>trying</a:t>
            </a:r>
            <a:r>
              <a:rPr lang="de-DE" sz="2400" dirty="0">
                <a:ea typeface="+mn-lt"/>
                <a:cs typeface="+mn-lt"/>
              </a:rPr>
              <a:t> </a:t>
            </a:r>
            <a:r>
              <a:rPr lang="de-DE" sz="2400" dirty="0" err="1">
                <a:ea typeface="+mn-lt"/>
                <a:cs typeface="+mn-lt"/>
              </a:rPr>
              <a:t>other</a:t>
            </a:r>
            <a:r>
              <a:rPr lang="de-DE" sz="2400" dirty="0">
                <a:ea typeface="+mn-lt"/>
                <a:cs typeface="+mn-lt"/>
              </a:rPr>
              <a:t> LLMs (e.g. Claude Sonnet 3.5)</a:t>
            </a:r>
            <a:endParaRPr lang="en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2DC7C-96CB-1287-F322-16EBB6F85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54EA-4822-564D-B405-0E9702EA642A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78948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D83667-5D65-B83F-F924-C7F0AC53A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8056"/>
            <a:ext cx="10515600" cy="1325563"/>
          </a:xfrm>
        </p:spPr>
        <p:txBody>
          <a:bodyPr/>
          <a:lstStyle/>
          <a:p>
            <a:r>
              <a:rPr lang="en-GB" dirty="0"/>
              <a:t>References 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2EA480-FC24-5B4F-3D8E-120E171E0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4415"/>
            <a:ext cx="10515600" cy="495193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60000" indent="-457200">
              <a:lnSpc>
                <a:spcPct val="100000"/>
              </a:lnSpc>
              <a:buNone/>
            </a:pPr>
            <a:r>
              <a:rPr lang="en-GB" sz="1400" dirty="0" err="1">
                <a:effectLst/>
              </a:rPr>
              <a:t>Alexiadou</a:t>
            </a:r>
            <a:r>
              <a:rPr lang="en-GB" sz="1400" dirty="0">
                <a:effectLst/>
              </a:rPr>
              <a:t>, Artemis, Elena </a:t>
            </a:r>
            <a:r>
              <a:rPr lang="en-GB" sz="1400" dirty="0" err="1">
                <a:effectLst/>
              </a:rPr>
              <a:t>Anagnostopoulou</a:t>
            </a:r>
            <a:r>
              <a:rPr lang="en-GB" sz="1400" dirty="0">
                <a:effectLst/>
              </a:rPr>
              <a:t> </a:t>
            </a:r>
            <a:r>
              <a:rPr lang="en-GB" sz="1400" dirty="0"/>
              <a:t>and Florian</a:t>
            </a:r>
            <a:r>
              <a:rPr lang="en-GB" sz="1400" dirty="0">
                <a:effectLst/>
              </a:rPr>
              <a:t> </a:t>
            </a:r>
            <a:r>
              <a:rPr lang="en-GB" sz="1400" dirty="0" err="1">
                <a:effectLst/>
              </a:rPr>
              <a:t>Schäfer</a:t>
            </a:r>
            <a:r>
              <a:rPr lang="en-GB" sz="1400" dirty="0">
                <a:effectLst/>
              </a:rPr>
              <a:t>. 2006. “The properties of </a:t>
            </a:r>
            <a:r>
              <a:rPr lang="en-GB" sz="1400" dirty="0" err="1">
                <a:effectLst/>
              </a:rPr>
              <a:t>anticausatives</a:t>
            </a:r>
            <a:r>
              <a:rPr lang="en-GB" sz="1400" dirty="0">
                <a:effectLst/>
              </a:rPr>
              <a:t> </a:t>
            </a:r>
            <a:r>
              <a:rPr lang="en-GB" sz="1400" dirty="0" err="1">
                <a:effectLst/>
              </a:rPr>
              <a:t>crosslinguistically</a:t>
            </a:r>
            <a:r>
              <a:rPr lang="en-GB" sz="1400" dirty="0">
                <a:effectLst/>
              </a:rPr>
              <a:t>”. </a:t>
            </a:r>
            <a:r>
              <a:rPr lang="en-GB" sz="1400" i="1" dirty="0">
                <a:effectLst/>
              </a:rPr>
              <a:t>Phases of Interpretation</a:t>
            </a:r>
            <a:r>
              <a:rPr lang="en-GB" sz="1400" i="1" dirty="0"/>
              <a:t>. </a:t>
            </a:r>
            <a:r>
              <a:rPr lang="en-GB" sz="1400" dirty="0"/>
              <a:t>Ed. Mara </a:t>
            </a:r>
            <a:r>
              <a:rPr lang="en-GB" sz="1400" dirty="0" err="1"/>
              <a:t>Frascarelli</a:t>
            </a:r>
            <a:r>
              <a:rPr lang="en-GB" sz="1400" i="1" dirty="0"/>
              <a:t>. </a:t>
            </a:r>
            <a:r>
              <a:rPr lang="en-GB" sz="1400" dirty="0">
                <a:effectLst/>
              </a:rPr>
              <a:t>Berlin/New York: Mouton de Gruyter. 187-211.</a:t>
            </a:r>
          </a:p>
          <a:p>
            <a:pPr marL="360000" indent="-457200">
              <a:lnSpc>
                <a:spcPct val="100000"/>
              </a:lnSpc>
              <a:buNone/>
            </a:pPr>
            <a:r>
              <a:rPr lang="en-GB" sz="1400" dirty="0">
                <a:effectLst/>
              </a:rPr>
              <a:t>Brown, Tom, Benjamin Mann, Nick Ryder, Melanie Subbiah, Jared D Kaplan, Prafulla </a:t>
            </a:r>
            <a:r>
              <a:rPr lang="en-GB" sz="1400" dirty="0" err="1">
                <a:effectLst/>
              </a:rPr>
              <a:t>Dhariwal</a:t>
            </a:r>
            <a:r>
              <a:rPr lang="en-GB" sz="1400" dirty="0">
                <a:effectLst/>
              </a:rPr>
              <a:t>, Arvind </a:t>
            </a:r>
            <a:r>
              <a:rPr lang="en-GB" sz="1400" dirty="0" err="1">
                <a:effectLst/>
              </a:rPr>
              <a:t>Neelakantan</a:t>
            </a:r>
            <a:r>
              <a:rPr lang="en-GB" sz="1400" dirty="0">
                <a:effectLst/>
              </a:rPr>
              <a:t>, et al. 2020. ‘Language Models Are Few-Shot Learners’. In </a:t>
            </a:r>
            <a:r>
              <a:rPr lang="en-GB" sz="1400" i="1" dirty="0">
                <a:effectLst/>
              </a:rPr>
              <a:t>Advances in Neural Information Processing Systems</a:t>
            </a:r>
            <a:r>
              <a:rPr lang="en-GB" sz="1400" dirty="0">
                <a:effectLst/>
              </a:rPr>
              <a:t>, 33:1877–1901. Curran Associates, Inc. </a:t>
            </a:r>
            <a:r>
              <a:rPr lang="en-GB" sz="1400" dirty="0">
                <a:effectLst/>
                <a:hlinkClick r:id="rId2"/>
              </a:rPr>
              <a:t>https://proceedings.neurips.cc/paper/2020/hash/1457c0d6bfcb4967418bfb8ac142f64a-Abstract.html</a:t>
            </a:r>
            <a:r>
              <a:rPr lang="en-GB" sz="1400" dirty="0">
                <a:effectLst/>
              </a:rPr>
              <a:t>.</a:t>
            </a:r>
            <a:endParaRPr lang="de-DE" sz="1400" dirty="0"/>
          </a:p>
          <a:p>
            <a:pPr marL="360000" indent="-457200">
              <a:lnSpc>
                <a:spcPct val="100000"/>
              </a:lnSpc>
              <a:buNone/>
            </a:pPr>
            <a:r>
              <a:rPr lang="en-GB" sz="1400" dirty="0"/>
              <a:t>García García, Luisa and </a:t>
            </a:r>
            <a:r>
              <a:rPr lang="en-GB" sz="1400" dirty="0" err="1"/>
              <a:t>Esaúl</a:t>
            </a:r>
            <a:r>
              <a:rPr lang="en-GB" sz="1400" dirty="0"/>
              <a:t> Ruiz </a:t>
            </a:r>
            <a:r>
              <a:rPr lang="en-GB" sz="1400" dirty="0" err="1"/>
              <a:t>Narbona</a:t>
            </a:r>
            <a:r>
              <a:rPr lang="en-GB" sz="1400" dirty="0"/>
              <a:t>. 2021. "Lability in Old English Verbs: Chronological and Textual Distribution". </a:t>
            </a:r>
            <a:r>
              <a:rPr lang="en-GB" sz="1400" i="1" dirty="0"/>
              <a:t>Anglia</a:t>
            </a:r>
            <a:r>
              <a:rPr lang="en-GB" sz="1400" dirty="0"/>
              <a:t> 139 (2): 283-36.</a:t>
            </a:r>
          </a:p>
          <a:p>
            <a:pPr marL="360000" indent="-457200">
              <a:lnSpc>
                <a:spcPct val="100000"/>
              </a:lnSpc>
              <a:buNone/>
            </a:pPr>
            <a:r>
              <a:rPr lang="en-GB" sz="1400" dirty="0" err="1">
                <a:effectLst/>
              </a:rPr>
              <a:t>Grewendorf</a:t>
            </a:r>
            <a:r>
              <a:rPr lang="en-GB" sz="1400" dirty="0"/>
              <a:t>, Günther. 1989. </a:t>
            </a:r>
            <a:r>
              <a:rPr lang="en-GB" sz="1400" i="1" dirty="0"/>
              <a:t>Ergativity in German</a:t>
            </a:r>
            <a:r>
              <a:rPr lang="en-GB" sz="1400" dirty="0"/>
              <a:t>. Dordrecht: </a:t>
            </a:r>
            <a:r>
              <a:rPr lang="en-GB" sz="1400" dirty="0" err="1"/>
              <a:t>Foris</a:t>
            </a:r>
            <a:r>
              <a:rPr lang="en-GB" sz="1400" dirty="0"/>
              <a:t>. </a:t>
            </a:r>
            <a:endParaRPr lang="en-GB" sz="1400" dirty="0">
              <a:effectLst/>
            </a:endParaRPr>
          </a:p>
          <a:p>
            <a:pPr marL="360000" indent="-457200">
              <a:lnSpc>
                <a:spcPct val="100000"/>
              </a:lnSpc>
              <a:buNone/>
            </a:pPr>
            <a:r>
              <a:rPr lang="en-GB" sz="1400" dirty="0">
                <a:effectLst/>
              </a:rPr>
              <a:t>Grimshaw, Jane. 1982. “On the lexical representation of Romance reflexive clitics”. </a:t>
            </a:r>
            <a:r>
              <a:rPr lang="en-GB" sz="1400" i="1" dirty="0">
                <a:effectLst/>
              </a:rPr>
              <a:t>The Mental </a:t>
            </a:r>
            <a:r>
              <a:rPr lang="en-GB" sz="1400" i="1" dirty="0"/>
              <a:t>R</a:t>
            </a:r>
            <a:r>
              <a:rPr lang="en-GB" sz="1400" i="1" dirty="0">
                <a:effectLst/>
              </a:rPr>
              <a:t>epresentation of Grammatical </a:t>
            </a:r>
            <a:r>
              <a:rPr lang="en-GB" sz="1400" i="1" dirty="0"/>
              <a:t>R</a:t>
            </a:r>
            <a:r>
              <a:rPr lang="en-GB" sz="1400" i="1" dirty="0">
                <a:effectLst/>
              </a:rPr>
              <a:t>elations. </a:t>
            </a:r>
            <a:r>
              <a:rPr lang="en-GB" sz="1400" dirty="0">
                <a:effectLst/>
              </a:rPr>
              <a:t>Ed. Joan Bresnan. Cambridge, MA: MIT Press. 87–148. </a:t>
            </a:r>
          </a:p>
          <a:p>
            <a:pPr marL="360000" indent="-457200">
              <a:lnSpc>
                <a:spcPct val="100000"/>
              </a:lnSpc>
              <a:buNone/>
            </a:pPr>
            <a:r>
              <a:rPr lang="en-GB" sz="1400" dirty="0">
                <a:effectLst/>
              </a:rPr>
              <a:t>Fonteyn, Lauren, Enrique </a:t>
            </a:r>
            <a:r>
              <a:rPr lang="en-GB" sz="1400" dirty="0" err="1">
                <a:effectLst/>
              </a:rPr>
              <a:t>Manjavacas</a:t>
            </a:r>
            <a:r>
              <a:rPr lang="en-GB" sz="1400" dirty="0">
                <a:effectLst/>
              </a:rPr>
              <a:t>, Nina </a:t>
            </a:r>
            <a:r>
              <a:rPr lang="en-GB" sz="1400" dirty="0" err="1">
                <a:effectLst/>
              </a:rPr>
              <a:t>Haket</a:t>
            </a:r>
            <a:r>
              <a:rPr lang="en-GB" sz="1400" dirty="0">
                <a:effectLst/>
              </a:rPr>
              <a:t>, Aletta G. </a:t>
            </a:r>
            <a:r>
              <a:rPr lang="en-GB" sz="1400" dirty="0" err="1">
                <a:effectLst/>
              </a:rPr>
              <a:t>Dorst</a:t>
            </a:r>
            <a:r>
              <a:rPr lang="en-GB" sz="1400" dirty="0">
                <a:effectLst/>
              </a:rPr>
              <a:t>, and Eva </a:t>
            </a:r>
            <a:r>
              <a:rPr lang="en-GB" sz="1400" dirty="0" err="1">
                <a:effectLst/>
              </a:rPr>
              <a:t>Kruijt</a:t>
            </a:r>
            <a:r>
              <a:rPr lang="en-GB" sz="1400" dirty="0">
                <a:effectLst/>
              </a:rPr>
              <a:t>. 2024. ‘Could This Be next for Corpus Linguistics? Methods of Semi-Automatic Data Annotation with Contextualized Word Embeddings’. </a:t>
            </a:r>
            <a:r>
              <a:rPr lang="en-GB" sz="1400" i="1" dirty="0">
                <a:effectLst/>
              </a:rPr>
              <a:t>Linguistics Vanguard</a:t>
            </a:r>
            <a:r>
              <a:rPr lang="en-GB" sz="1400" dirty="0">
                <a:effectLst/>
              </a:rPr>
              <a:t>, June. </a:t>
            </a:r>
            <a:r>
              <a:rPr lang="en-GB" sz="1400" dirty="0">
                <a:effectLst/>
                <a:hlinkClick r:id="rId3"/>
              </a:rPr>
              <a:t>https://doi.org/10.1515/lingvan-2022-0142</a:t>
            </a:r>
            <a:r>
              <a:rPr lang="en-GB" sz="1400" dirty="0">
                <a:effectLst/>
              </a:rPr>
              <a:t>.</a:t>
            </a:r>
          </a:p>
          <a:p>
            <a:pPr marL="360000" indent="-457200">
              <a:buNone/>
            </a:pPr>
            <a:r>
              <a:rPr lang="en-GB" sz="1400" dirty="0">
                <a:ea typeface="+mn-lt"/>
                <a:cs typeface="+mn-lt"/>
              </a:rPr>
              <a:t>Halliday, Michael A.K. 1994. </a:t>
            </a:r>
            <a:r>
              <a:rPr lang="en-GB" sz="1400" i="1" dirty="0">
                <a:ea typeface="+mn-lt"/>
                <a:cs typeface="+mn-lt"/>
              </a:rPr>
              <a:t>An Introduction to Functional Grammar</a:t>
            </a:r>
            <a:r>
              <a:rPr lang="en-GB" sz="1400" dirty="0">
                <a:ea typeface="+mn-lt"/>
                <a:cs typeface="+mn-lt"/>
              </a:rPr>
              <a:t>. London: Edward Arnold. </a:t>
            </a:r>
          </a:p>
          <a:p>
            <a:pPr marL="360000" indent="-457200">
              <a:buNone/>
            </a:pPr>
            <a:r>
              <a:rPr lang="en-GB" sz="1400" dirty="0" err="1">
                <a:ea typeface="+mn-lt"/>
                <a:cs typeface="+mn-lt"/>
              </a:rPr>
              <a:t>Haspelmath</a:t>
            </a:r>
            <a:r>
              <a:rPr lang="en-GB" sz="1400" dirty="0">
                <a:ea typeface="+mn-lt"/>
                <a:cs typeface="+mn-lt"/>
              </a:rPr>
              <a:t>, Martin. 1987. </a:t>
            </a:r>
            <a:r>
              <a:rPr lang="en-GB" sz="1400" i="1" dirty="0">
                <a:ea typeface="+mn-lt"/>
                <a:cs typeface="+mn-lt"/>
              </a:rPr>
              <a:t>Transitivity Alternations of the </a:t>
            </a:r>
            <a:r>
              <a:rPr lang="en-GB" sz="1400" i="1" dirty="0" err="1">
                <a:ea typeface="+mn-lt"/>
                <a:cs typeface="+mn-lt"/>
              </a:rPr>
              <a:t>Anticausative</a:t>
            </a:r>
            <a:r>
              <a:rPr lang="en-GB" sz="1400" i="1" dirty="0">
                <a:ea typeface="+mn-lt"/>
                <a:cs typeface="+mn-lt"/>
              </a:rPr>
              <a:t> Type</a:t>
            </a:r>
            <a:r>
              <a:rPr lang="en-GB" sz="1400" dirty="0">
                <a:ea typeface="+mn-lt"/>
                <a:cs typeface="+mn-lt"/>
              </a:rPr>
              <a:t>. Cologne: </a:t>
            </a:r>
            <a:r>
              <a:rPr lang="en-GB" sz="1400" dirty="0" err="1">
                <a:ea typeface="+mn-lt"/>
                <a:cs typeface="+mn-lt"/>
              </a:rPr>
              <a:t>Universität</a:t>
            </a:r>
            <a:r>
              <a:rPr lang="en-GB" sz="1400" dirty="0">
                <a:ea typeface="+mn-lt"/>
                <a:cs typeface="+mn-lt"/>
              </a:rPr>
              <a:t> </a:t>
            </a:r>
            <a:r>
              <a:rPr lang="en-GB" sz="1400" dirty="0" err="1">
                <a:ea typeface="+mn-lt"/>
                <a:cs typeface="+mn-lt"/>
              </a:rPr>
              <a:t>zu</a:t>
            </a:r>
            <a:r>
              <a:rPr lang="en-GB" sz="1400" dirty="0">
                <a:ea typeface="+mn-lt"/>
                <a:cs typeface="+mn-lt"/>
              </a:rPr>
              <a:t> </a:t>
            </a:r>
            <a:r>
              <a:rPr lang="en-GB" sz="1400" dirty="0" err="1">
                <a:ea typeface="+mn-lt"/>
                <a:cs typeface="+mn-lt"/>
              </a:rPr>
              <a:t>Köln</a:t>
            </a:r>
            <a:r>
              <a:rPr lang="en-GB" sz="1400" dirty="0">
                <a:ea typeface="+mn-lt"/>
                <a:cs typeface="+mn-lt"/>
              </a:rPr>
              <a:t>. </a:t>
            </a:r>
            <a:endParaRPr lang="de-DE" sz="1400" dirty="0"/>
          </a:p>
          <a:p>
            <a:pPr marL="360000" indent="-457200">
              <a:lnSpc>
                <a:spcPct val="100000"/>
              </a:lnSpc>
              <a:buNone/>
            </a:pPr>
            <a:r>
              <a:rPr lang="en-GB" sz="1400" dirty="0" err="1">
                <a:ea typeface="+mn-lt"/>
                <a:cs typeface="+mn-lt"/>
              </a:rPr>
              <a:t>Haspelmath</a:t>
            </a:r>
            <a:r>
              <a:rPr lang="en-GB" sz="1400" dirty="0">
                <a:ea typeface="+mn-lt"/>
                <a:cs typeface="+mn-lt"/>
              </a:rPr>
              <a:t>, Martin. 1993. “More on the typology of inchoative/causative verb alternations”. </a:t>
            </a:r>
            <a:r>
              <a:rPr lang="en-GB" sz="1400" i="1" dirty="0">
                <a:ea typeface="+mn-lt"/>
                <a:cs typeface="+mn-lt"/>
              </a:rPr>
              <a:t>Causatives and transitivity. </a:t>
            </a:r>
            <a:r>
              <a:rPr lang="en-GB" sz="1400" dirty="0">
                <a:ea typeface="+mn-lt"/>
                <a:cs typeface="+mn-lt"/>
              </a:rPr>
              <a:t>Eds. Bernard Comrie &amp; Maria </a:t>
            </a:r>
            <a:r>
              <a:rPr lang="en-GB" sz="1400" dirty="0" err="1">
                <a:ea typeface="+mn-lt"/>
                <a:cs typeface="+mn-lt"/>
              </a:rPr>
              <a:t>Polinsky</a:t>
            </a:r>
            <a:r>
              <a:rPr lang="en-GB" sz="1400" dirty="0">
                <a:ea typeface="+mn-lt"/>
                <a:cs typeface="+mn-lt"/>
              </a:rPr>
              <a:t>. Amsterdam/ Philadelphia: John </a:t>
            </a:r>
            <a:r>
              <a:rPr lang="en-GB" sz="1400" dirty="0" err="1">
                <a:ea typeface="+mn-lt"/>
                <a:cs typeface="+mn-lt"/>
              </a:rPr>
              <a:t>Benjamins</a:t>
            </a:r>
            <a:r>
              <a:rPr lang="en-GB" sz="1400" dirty="0">
                <a:ea typeface="+mn-lt"/>
                <a:cs typeface="+mn-lt"/>
              </a:rPr>
              <a:t>. 87-120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6A664-4774-F7C0-03DA-936F7D60C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54EA-4822-564D-B405-0E9702EA642A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296984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C1DA6-AB04-67EF-29CE-1364A1DF7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1239"/>
          </a:xfrm>
        </p:spPr>
        <p:txBody>
          <a:bodyPr/>
          <a:lstStyle/>
          <a:p>
            <a:r>
              <a:rPr lang="en-DE" dirty="0"/>
              <a:t>References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21B71-96D9-0E40-A4F8-B7769BFB9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1664"/>
            <a:ext cx="10515600" cy="4351338"/>
          </a:xfrm>
        </p:spPr>
        <p:txBody>
          <a:bodyPr>
            <a:noAutofit/>
          </a:bodyPr>
          <a:lstStyle/>
          <a:p>
            <a:pPr marL="360000" indent="-457200" algn="just">
              <a:lnSpc>
                <a:spcPct val="100000"/>
              </a:lnSpc>
              <a:buNone/>
            </a:pPr>
            <a:r>
              <a:rPr lang="en-GB" sz="1400" dirty="0" err="1">
                <a:ea typeface="+mn-lt"/>
                <a:cs typeface="+mn-lt"/>
              </a:rPr>
              <a:t>Ingham</a:t>
            </a:r>
            <a:r>
              <a:rPr lang="en-GB" sz="1400" dirty="0">
                <a:ea typeface="+mn-lt"/>
                <a:cs typeface="+mn-lt"/>
              </a:rPr>
              <a:t>, Richard. 2020. "How Contact with French Drove Patient-Lability in English". </a:t>
            </a:r>
            <a:r>
              <a:rPr lang="en-GB" sz="1400" i="1" dirty="0">
                <a:ea typeface="+mn-lt"/>
                <a:cs typeface="+mn-lt"/>
              </a:rPr>
              <a:t>Transactions of the </a:t>
            </a:r>
            <a:r>
              <a:rPr lang="en-GB" sz="1400" i="1" dirty="0" err="1">
                <a:ea typeface="+mn-lt"/>
                <a:cs typeface="+mn-lt"/>
              </a:rPr>
              <a:t>Phililogical</a:t>
            </a:r>
            <a:r>
              <a:rPr lang="en-GB" sz="1400" i="1" dirty="0">
                <a:ea typeface="+mn-lt"/>
                <a:cs typeface="+mn-lt"/>
              </a:rPr>
              <a:t> Society</a:t>
            </a:r>
            <a:r>
              <a:rPr lang="en-GB" sz="1400" dirty="0">
                <a:ea typeface="+mn-lt"/>
                <a:cs typeface="+mn-lt"/>
              </a:rPr>
              <a:t> 118 (3): 447–467. </a:t>
            </a:r>
          </a:p>
          <a:p>
            <a:pPr marL="360000" indent="-457200" algn="just">
              <a:buNone/>
            </a:pPr>
            <a:r>
              <a:rPr lang="en-GB" sz="1400" dirty="0">
                <a:ea typeface="+mn-lt"/>
                <a:cs typeface="+mn-lt"/>
              </a:rPr>
              <a:t>Keyser, Samuel J. and Thomas Roeper. 1984. "On the Middle and Ergative Constructions in English." </a:t>
            </a:r>
            <a:r>
              <a:rPr lang="en-GB" sz="1400" i="1" dirty="0">
                <a:ea typeface="+mn-lt"/>
                <a:cs typeface="+mn-lt"/>
              </a:rPr>
              <a:t>Linguistic Inquiry </a:t>
            </a:r>
            <a:r>
              <a:rPr lang="en-GB" sz="1400" dirty="0">
                <a:ea typeface="+mn-lt"/>
                <a:cs typeface="+mn-lt"/>
              </a:rPr>
              <a:t>15: 381-416. </a:t>
            </a:r>
          </a:p>
          <a:p>
            <a:pPr marL="360000" indent="-457200" algn="just">
              <a:buNone/>
            </a:pPr>
            <a:r>
              <a:rPr lang="en-GB" sz="1400" dirty="0">
                <a:ea typeface="+mn-lt"/>
                <a:cs typeface="+mn-lt"/>
              </a:rPr>
              <a:t>Levin, Beth and Malka Rappaport </a:t>
            </a:r>
            <a:r>
              <a:rPr lang="en-GB" sz="1400" dirty="0" err="1">
                <a:ea typeface="+mn-lt"/>
                <a:cs typeface="+mn-lt"/>
              </a:rPr>
              <a:t>Hovav</a:t>
            </a:r>
            <a:r>
              <a:rPr lang="en-GB" sz="1400" dirty="0">
                <a:ea typeface="+mn-lt"/>
                <a:cs typeface="+mn-lt"/>
              </a:rPr>
              <a:t>. 1995. </a:t>
            </a:r>
            <a:r>
              <a:rPr lang="en-GB" sz="1400" i="1" dirty="0" err="1">
                <a:ea typeface="+mn-lt"/>
                <a:cs typeface="+mn-lt"/>
              </a:rPr>
              <a:t>Unaccusativity</a:t>
            </a:r>
            <a:r>
              <a:rPr lang="en-GB" sz="1400" i="1" dirty="0">
                <a:ea typeface="+mn-lt"/>
                <a:cs typeface="+mn-lt"/>
              </a:rPr>
              <a:t>: At the Syntax- Lexical Semantics Interface. </a:t>
            </a:r>
            <a:r>
              <a:rPr lang="en-GB" sz="1400" dirty="0">
                <a:ea typeface="+mn-lt"/>
                <a:cs typeface="+mn-lt"/>
              </a:rPr>
              <a:t>Cambridge, MA: MIT Press. </a:t>
            </a:r>
          </a:p>
          <a:p>
            <a:pPr marL="360000" indent="-457200">
              <a:buNone/>
            </a:pPr>
            <a:r>
              <a:rPr lang="de-DE" sz="1400" dirty="0" err="1">
                <a:ea typeface="+mn-lt"/>
                <a:cs typeface="+mn-lt"/>
              </a:rPr>
              <a:t>McMillion</a:t>
            </a:r>
            <a:r>
              <a:rPr lang="de-DE" sz="1400" dirty="0">
                <a:ea typeface="+mn-lt"/>
                <a:cs typeface="+mn-lt"/>
              </a:rPr>
              <a:t>, Alan. 2006. </a:t>
            </a:r>
            <a:r>
              <a:rPr lang="de-DE" sz="1400" i="1" dirty="0">
                <a:ea typeface="+mn-lt"/>
                <a:cs typeface="+mn-lt"/>
              </a:rPr>
              <a:t>Labile Verbs in English: </a:t>
            </a:r>
            <a:r>
              <a:rPr lang="de-DE" sz="1400" i="1" dirty="0" err="1">
                <a:ea typeface="+mn-lt"/>
                <a:cs typeface="+mn-lt"/>
              </a:rPr>
              <a:t>Their</a:t>
            </a:r>
            <a:r>
              <a:rPr lang="de-DE" sz="1400" i="1" dirty="0">
                <a:ea typeface="+mn-lt"/>
                <a:cs typeface="+mn-lt"/>
              </a:rPr>
              <a:t> </a:t>
            </a:r>
            <a:r>
              <a:rPr lang="de-DE" sz="1400" i="1" dirty="0" err="1">
                <a:ea typeface="+mn-lt"/>
                <a:cs typeface="+mn-lt"/>
              </a:rPr>
              <a:t>Meaning</a:t>
            </a:r>
            <a:r>
              <a:rPr lang="de-DE" sz="1400" i="1" dirty="0">
                <a:ea typeface="+mn-lt"/>
                <a:cs typeface="+mn-lt"/>
              </a:rPr>
              <a:t>, </a:t>
            </a:r>
            <a:r>
              <a:rPr lang="de-DE" sz="1400" i="1" dirty="0" err="1">
                <a:ea typeface="+mn-lt"/>
                <a:cs typeface="+mn-lt"/>
              </a:rPr>
              <a:t>Behaviour</a:t>
            </a:r>
            <a:r>
              <a:rPr lang="de-DE" sz="1400" i="1" dirty="0">
                <a:ea typeface="+mn-lt"/>
                <a:cs typeface="+mn-lt"/>
              </a:rPr>
              <a:t> and </a:t>
            </a:r>
            <a:r>
              <a:rPr lang="de-DE" sz="1400" i="1" dirty="0" err="1">
                <a:ea typeface="+mn-lt"/>
                <a:cs typeface="+mn-lt"/>
              </a:rPr>
              <a:t>Structure</a:t>
            </a:r>
            <a:r>
              <a:rPr lang="de-DE" sz="1400" dirty="0">
                <a:ea typeface="+mn-lt"/>
                <a:cs typeface="+mn-lt"/>
              </a:rPr>
              <a:t>. PhD Thesis. Stockholm University: Department </a:t>
            </a:r>
            <a:r>
              <a:rPr lang="de-DE" sz="1400" dirty="0" err="1">
                <a:ea typeface="+mn-lt"/>
                <a:cs typeface="+mn-lt"/>
              </a:rPr>
              <a:t>of</a:t>
            </a:r>
            <a:r>
              <a:rPr lang="de-DE" sz="1400" dirty="0">
                <a:ea typeface="+mn-lt"/>
                <a:cs typeface="+mn-lt"/>
              </a:rPr>
              <a:t> </a:t>
            </a:r>
            <a:r>
              <a:rPr lang="de-DE" sz="1400" dirty="0" err="1">
                <a:ea typeface="+mn-lt"/>
                <a:cs typeface="+mn-lt"/>
              </a:rPr>
              <a:t>Linguistics</a:t>
            </a:r>
            <a:r>
              <a:rPr lang="de-DE" sz="1400" dirty="0">
                <a:ea typeface="+mn-lt"/>
                <a:cs typeface="+mn-lt"/>
              </a:rPr>
              <a:t>. </a:t>
            </a:r>
          </a:p>
          <a:p>
            <a:pPr marL="360000" indent="-457200" algn="just">
              <a:buNone/>
            </a:pPr>
            <a:r>
              <a:rPr lang="de-DE" sz="1400" dirty="0" err="1">
                <a:ea typeface="+mn-lt"/>
                <a:cs typeface="+mn-lt"/>
              </a:rPr>
              <a:t>Schäfer</a:t>
            </a:r>
            <a:r>
              <a:rPr lang="de-DE" sz="1400" dirty="0">
                <a:ea typeface="+mn-lt"/>
                <a:cs typeface="+mn-lt"/>
              </a:rPr>
              <a:t>, Florian. 2008. </a:t>
            </a:r>
            <a:r>
              <a:rPr lang="de-DE" sz="1400" i="1" dirty="0">
                <a:ea typeface="+mn-lt"/>
                <a:cs typeface="+mn-lt"/>
              </a:rPr>
              <a:t>The Syntax </a:t>
            </a:r>
            <a:r>
              <a:rPr lang="de-DE" sz="1400" i="1" dirty="0" err="1">
                <a:ea typeface="+mn-lt"/>
                <a:cs typeface="+mn-lt"/>
              </a:rPr>
              <a:t>of</a:t>
            </a:r>
            <a:r>
              <a:rPr lang="de-DE" sz="1400" i="1" dirty="0">
                <a:ea typeface="+mn-lt"/>
                <a:cs typeface="+mn-lt"/>
              </a:rPr>
              <a:t> (Anti-)</a:t>
            </a:r>
            <a:r>
              <a:rPr lang="de-DE" sz="1400" i="1" dirty="0" err="1">
                <a:ea typeface="+mn-lt"/>
                <a:cs typeface="+mn-lt"/>
              </a:rPr>
              <a:t>Causatives</a:t>
            </a:r>
            <a:r>
              <a:rPr lang="de-DE" sz="1400" i="1" dirty="0">
                <a:ea typeface="+mn-lt"/>
                <a:cs typeface="+mn-lt"/>
              </a:rPr>
              <a:t>: External Arguments in Change-</a:t>
            </a:r>
            <a:r>
              <a:rPr lang="de-DE" sz="1400" i="1" dirty="0" err="1">
                <a:ea typeface="+mn-lt"/>
                <a:cs typeface="+mn-lt"/>
              </a:rPr>
              <a:t>of</a:t>
            </a:r>
            <a:r>
              <a:rPr lang="de-DE" sz="1400" i="1" dirty="0">
                <a:ea typeface="+mn-lt"/>
                <a:cs typeface="+mn-lt"/>
              </a:rPr>
              <a:t>-State </a:t>
            </a:r>
            <a:r>
              <a:rPr lang="de-DE" sz="1400" i="1" dirty="0" err="1">
                <a:ea typeface="+mn-lt"/>
                <a:cs typeface="+mn-lt"/>
              </a:rPr>
              <a:t>Contexts</a:t>
            </a:r>
            <a:r>
              <a:rPr lang="de-DE" sz="1400" dirty="0">
                <a:ea typeface="+mn-lt"/>
                <a:cs typeface="+mn-lt"/>
              </a:rPr>
              <a:t>. Amsterdam/ Philadelphia: John Benjamins. </a:t>
            </a:r>
          </a:p>
          <a:p>
            <a:pPr marL="360000" indent="-457200" algn="just">
              <a:buNone/>
            </a:pPr>
            <a:r>
              <a:rPr lang="en-GB" sz="1400" dirty="0">
                <a:effectLst/>
              </a:rPr>
              <a:t>Torrent, Tiago </a:t>
            </a:r>
            <a:r>
              <a:rPr lang="en-GB" sz="1400" dirty="0" err="1">
                <a:effectLst/>
              </a:rPr>
              <a:t>Timponi</a:t>
            </a:r>
            <a:r>
              <a:rPr lang="en-GB" sz="1400" dirty="0">
                <a:effectLst/>
              </a:rPr>
              <a:t>, Thomas Hoffmann, Arthur </a:t>
            </a:r>
            <a:r>
              <a:rPr lang="en-GB" sz="1400" dirty="0" err="1">
                <a:effectLst/>
              </a:rPr>
              <a:t>Lorenzi</a:t>
            </a:r>
            <a:r>
              <a:rPr lang="en-GB" sz="1400" dirty="0">
                <a:effectLst/>
              </a:rPr>
              <a:t> Almeida, and Mark Turner. 2023. ‘</a:t>
            </a:r>
            <a:r>
              <a:rPr lang="en-GB" sz="1400" dirty="0" err="1">
                <a:effectLst/>
              </a:rPr>
              <a:t>Copilots</a:t>
            </a:r>
            <a:r>
              <a:rPr lang="en-GB" sz="1400" dirty="0">
                <a:effectLst/>
              </a:rPr>
              <a:t> for Linguists: AI, Constructions, and Frames’. </a:t>
            </a:r>
            <a:r>
              <a:rPr lang="en-GB" sz="1400" i="1" dirty="0">
                <a:effectLst/>
              </a:rPr>
              <a:t>Elements in Construction Grammar</a:t>
            </a:r>
            <a:r>
              <a:rPr lang="en-GB" sz="1400" dirty="0">
                <a:effectLst/>
              </a:rPr>
              <a:t>, December. </a:t>
            </a:r>
            <a:r>
              <a:rPr lang="en-GB" sz="1400" dirty="0">
                <a:effectLst/>
                <a:hlinkClick r:id="rId2"/>
              </a:rPr>
              <a:t>https://doi.org/10.1017/9781009439190</a:t>
            </a:r>
            <a:r>
              <a:rPr lang="en-GB" sz="1400" dirty="0">
                <a:effectLst/>
              </a:rPr>
              <a:t>.</a:t>
            </a:r>
          </a:p>
          <a:p>
            <a:pPr marL="360000" indent="-457200" algn="just">
              <a:buNone/>
            </a:pPr>
            <a:r>
              <a:rPr lang="en-GB" sz="1400" dirty="0">
                <a:effectLst/>
              </a:rPr>
              <a:t>Wei, Jason, </a:t>
            </a:r>
            <a:r>
              <a:rPr lang="en-GB" sz="1400" dirty="0" err="1">
                <a:effectLst/>
              </a:rPr>
              <a:t>Xuezhi</a:t>
            </a:r>
            <a:r>
              <a:rPr lang="en-GB" sz="1400" dirty="0">
                <a:effectLst/>
              </a:rPr>
              <a:t> Wang, Dale Schuurmans, Maarten </a:t>
            </a:r>
            <a:r>
              <a:rPr lang="en-GB" sz="1400" dirty="0" err="1">
                <a:effectLst/>
              </a:rPr>
              <a:t>Bosma</a:t>
            </a:r>
            <a:r>
              <a:rPr lang="en-GB" sz="1400" dirty="0">
                <a:effectLst/>
              </a:rPr>
              <a:t>, Brian </a:t>
            </a:r>
            <a:r>
              <a:rPr lang="en-GB" sz="1400" dirty="0" err="1">
                <a:effectLst/>
              </a:rPr>
              <a:t>Ichter</a:t>
            </a:r>
            <a:r>
              <a:rPr lang="en-GB" sz="1400" dirty="0">
                <a:effectLst/>
              </a:rPr>
              <a:t>, Fei Xia, Ed Chi, Quoc V. Le, and Denny Zhou. 2022. ‘Chain-of-Thought Prompting Elicits Reasoning in Large Language Models’. </a:t>
            </a:r>
            <a:r>
              <a:rPr lang="en-GB" sz="1400" i="1" dirty="0">
                <a:effectLst/>
              </a:rPr>
              <a:t>Advances in Neural Information Processing Systems</a:t>
            </a:r>
            <a:r>
              <a:rPr lang="en-GB" sz="1400" dirty="0">
                <a:effectLst/>
              </a:rPr>
              <a:t> 35 (December):24824–37.</a:t>
            </a:r>
          </a:p>
          <a:p>
            <a:pPr marL="360000" indent="-457200" algn="just">
              <a:buNone/>
            </a:pPr>
            <a:r>
              <a:rPr lang="en-GB" sz="1400" dirty="0" err="1">
                <a:effectLst/>
              </a:rPr>
              <a:t>Weissweiler</a:t>
            </a:r>
            <a:r>
              <a:rPr lang="en-GB" sz="1400" dirty="0">
                <a:effectLst/>
              </a:rPr>
              <a:t>, Leonie, Abdullatif </a:t>
            </a:r>
            <a:r>
              <a:rPr lang="en-GB" sz="1400" dirty="0" err="1">
                <a:effectLst/>
              </a:rPr>
              <a:t>Köksal</a:t>
            </a:r>
            <a:r>
              <a:rPr lang="en-GB" sz="1400" dirty="0">
                <a:effectLst/>
              </a:rPr>
              <a:t>, and Hinrich </a:t>
            </a:r>
            <a:r>
              <a:rPr lang="en-GB" sz="1400" dirty="0" err="1">
                <a:effectLst/>
              </a:rPr>
              <a:t>Schütze</a:t>
            </a:r>
            <a:r>
              <a:rPr lang="en-GB" sz="1400" dirty="0">
                <a:effectLst/>
              </a:rPr>
              <a:t>. 2024. ‘Hybrid Human-LLM Corpus Construction and LLM Evaluation for Rare Linguistic Phenomena’. </a:t>
            </a:r>
            <a:r>
              <a:rPr lang="en-GB" sz="1400" dirty="0" err="1">
                <a:effectLst/>
              </a:rPr>
              <a:t>arXiv</a:t>
            </a:r>
            <a:r>
              <a:rPr lang="en-GB" sz="1400" dirty="0">
                <a:effectLst/>
              </a:rPr>
              <a:t>. </a:t>
            </a:r>
            <a:r>
              <a:rPr lang="en-GB" sz="1400" dirty="0">
                <a:effectLst/>
                <a:hlinkClick r:id="rId3"/>
              </a:rPr>
              <a:t>https://doi.org/10.48550/arXiv.2403.06965</a:t>
            </a:r>
            <a:r>
              <a:rPr lang="en-GB" sz="1400" dirty="0">
                <a:effectLst/>
              </a:rPr>
              <a:t>.</a:t>
            </a:r>
          </a:p>
          <a:p>
            <a:pPr marL="360000" indent="-457200" algn="just">
              <a:buNone/>
            </a:pPr>
            <a:r>
              <a:rPr lang="en-GB" sz="1400" dirty="0">
                <a:effectLst/>
              </a:rPr>
              <a:t>Yu, Danni, </a:t>
            </a:r>
            <a:r>
              <a:rPr lang="en-GB" sz="1400" dirty="0" err="1">
                <a:effectLst/>
              </a:rPr>
              <a:t>Luyang</a:t>
            </a:r>
            <a:r>
              <a:rPr lang="en-GB" sz="1400" dirty="0">
                <a:effectLst/>
              </a:rPr>
              <a:t> Li, and Hang </a:t>
            </a:r>
            <a:r>
              <a:rPr lang="en-GB" sz="1400" dirty="0" err="1">
                <a:effectLst/>
              </a:rPr>
              <a:t>Su</a:t>
            </a:r>
            <a:r>
              <a:rPr lang="en-GB" sz="1400" dirty="0">
                <a:effectLst/>
              </a:rPr>
              <a:t>. 2023. ‘Using LLM-Assisted Annotation for Corpus Linguistics: A Case Study of Local Grammar Analysis’. </a:t>
            </a:r>
            <a:r>
              <a:rPr lang="en-GB" sz="1400" dirty="0" err="1">
                <a:effectLst/>
              </a:rPr>
              <a:t>arXiv</a:t>
            </a:r>
            <a:r>
              <a:rPr lang="en-GB" sz="1400" dirty="0">
                <a:effectLst/>
              </a:rPr>
              <a:t>. </a:t>
            </a:r>
            <a:r>
              <a:rPr lang="en-GB" sz="1400" dirty="0">
                <a:effectLst/>
                <a:hlinkClick r:id="rId4"/>
              </a:rPr>
              <a:t>https://doi.org/10.48550/arXiv.2305.08339</a:t>
            </a:r>
            <a:r>
              <a:rPr lang="en-GB" sz="1400" dirty="0">
                <a:effectLst/>
              </a:rPr>
              <a:t>.</a:t>
            </a:r>
          </a:p>
          <a:p>
            <a:pPr marL="360000" indent="-457200" algn="just">
              <a:buNone/>
            </a:pPr>
            <a:endParaRPr lang="en-GB" sz="14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0782F9-1E32-B65B-79D1-81F7BFA15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54EA-4822-564D-B405-0E9702EA642A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958422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C5C86-DA14-8F59-E265-528FB40706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3101727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D0B32-CCC1-95DC-1C15-A4BD22269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5542"/>
          </a:xfrm>
        </p:spPr>
        <p:txBody>
          <a:bodyPr>
            <a:normAutofit/>
          </a:bodyPr>
          <a:lstStyle/>
          <a:p>
            <a:r>
              <a:rPr lang="en-DE" sz="3200" dirty="0"/>
              <a:t>Results from February: mixed success</a:t>
            </a:r>
          </a:p>
        </p:txBody>
      </p:sp>
      <p:pic>
        <p:nvPicPr>
          <p:cNvPr id="6" name="Content Placeholder 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3151D12B-6E5A-A780-A1A2-B828E620D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1140" y="1100668"/>
            <a:ext cx="5789460" cy="568274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4E7E6-796C-01CE-9EBE-569915F01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54EA-4822-564D-B405-0E9702EA642A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64488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C77DFF-2E30-1B99-263D-0F13B9475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137" y="1564483"/>
            <a:ext cx="6002110" cy="372903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000"/>
          </a:p>
          <a:p>
            <a:pPr marL="0" indent="0">
              <a:buNone/>
            </a:pPr>
            <a:endParaRPr lang="en-GB" sz="2000"/>
          </a:p>
          <a:p>
            <a:pPr marL="0" indent="0" algn="ctr">
              <a:buNone/>
            </a:pPr>
            <a:r>
              <a:rPr lang="en-GB"/>
              <a:t>He broke the window.</a:t>
            </a:r>
          </a:p>
          <a:p>
            <a:pPr marL="0" indent="0" algn="ctr">
              <a:buNone/>
            </a:pPr>
            <a:r>
              <a:rPr lang="en-GB"/>
              <a:t> </a:t>
            </a:r>
          </a:p>
          <a:p>
            <a:pPr marL="0" indent="0" algn="ctr">
              <a:buNone/>
            </a:pPr>
            <a:r>
              <a:rPr lang="en-GB"/>
              <a:t>The window broke. </a:t>
            </a:r>
          </a:p>
          <a:p>
            <a:pPr marL="0" indent="0">
              <a:buNone/>
            </a:pPr>
            <a:endParaRPr lang="en-GB" sz="2000"/>
          </a:p>
        </p:txBody>
      </p:sp>
      <p:pic>
        <p:nvPicPr>
          <p:cNvPr id="4" name="Picture 2" descr="Kaputtes Fenster - wer bezahlt den Schaden? | Aroundhome">
            <a:extLst>
              <a:ext uri="{FF2B5EF4-FFF2-40B4-BE49-F238E27FC236}">
                <a16:creationId xmlns:a16="http://schemas.microsoft.com/office/drawing/2014/main" id="{DE9BA18D-55DA-AD17-7D2F-3CB82639D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0" r="21246" b="-1"/>
          <a:stretch/>
        </p:blipFill>
        <p:spPr bwMode="auto">
          <a:xfrm>
            <a:off x="7199440" y="10"/>
            <a:ext cx="4992560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Gerade Verbindung 1">
            <a:extLst>
              <a:ext uri="{FF2B5EF4-FFF2-40B4-BE49-F238E27FC236}">
                <a16:creationId xmlns:a16="http://schemas.microsoft.com/office/drawing/2014/main" id="{85E43309-7487-B050-CD82-2511C3F5D116}"/>
              </a:ext>
            </a:extLst>
          </p:cNvPr>
          <p:cNvCxnSpPr/>
          <p:nvPr/>
        </p:nvCxnSpPr>
        <p:spPr>
          <a:xfrm>
            <a:off x="3614057" y="2873829"/>
            <a:ext cx="1712686" cy="0"/>
          </a:xfrm>
          <a:prstGeom prst="line">
            <a:avLst/>
          </a:prstGeom>
          <a:ln w="349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4C26A26B-75D5-9553-B47C-95E73102AA15}"/>
              </a:ext>
            </a:extLst>
          </p:cNvPr>
          <p:cNvCxnSpPr/>
          <p:nvPr/>
        </p:nvCxnSpPr>
        <p:spPr>
          <a:xfrm>
            <a:off x="2467429" y="3933371"/>
            <a:ext cx="1712686" cy="0"/>
          </a:xfrm>
          <a:prstGeom prst="line">
            <a:avLst/>
          </a:prstGeom>
          <a:ln w="349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B69FE2BA-6278-0AAB-F928-90385F0EB6D6}"/>
              </a:ext>
            </a:extLst>
          </p:cNvPr>
          <p:cNvCxnSpPr>
            <a:cxnSpLocks/>
          </p:cNvCxnSpPr>
          <p:nvPr/>
        </p:nvCxnSpPr>
        <p:spPr>
          <a:xfrm flipH="1">
            <a:off x="3794192" y="2964543"/>
            <a:ext cx="1204685" cy="464457"/>
          </a:xfrm>
          <a:prstGeom prst="straightConnector1">
            <a:avLst/>
          </a:prstGeom>
          <a:ln w="34925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833617-5030-45C5-05F7-A67DEA1A0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54EA-4822-564D-B405-0E9702EA642A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28038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C77DFF-2E30-1B99-263D-0F13B9475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137" y="1564483"/>
            <a:ext cx="6002110" cy="372903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000"/>
          </a:p>
          <a:p>
            <a:pPr marL="0" indent="0">
              <a:buNone/>
            </a:pPr>
            <a:endParaRPr lang="en-GB" sz="2000"/>
          </a:p>
          <a:p>
            <a:pPr marL="0" indent="0" algn="ctr">
              <a:buNone/>
            </a:pPr>
            <a:r>
              <a:rPr lang="en-GB"/>
              <a:t>He broke the window.</a:t>
            </a:r>
          </a:p>
          <a:p>
            <a:pPr marL="0" indent="0" algn="ctr">
              <a:buNone/>
            </a:pPr>
            <a:r>
              <a:rPr lang="en-GB"/>
              <a:t> </a:t>
            </a:r>
          </a:p>
          <a:p>
            <a:pPr marL="0" indent="0" algn="ctr">
              <a:buNone/>
            </a:pPr>
            <a:r>
              <a:rPr lang="en-GB"/>
              <a:t>The window broke. </a:t>
            </a:r>
          </a:p>
          <a:p>
            <a:pPr marL="0" indent="0">
              <a:buNone/>
            </a:pPr>
            <a:endParaRPr lang="en-GB" sz="2000"/>
          </a:p>
        </p:txBody>
      </p:sp>
      <p:pic>
        <p:nvPicPr>
          <p:cNvPr id="4" name="Picture 2" descr="Kaputtes Fenster - wer bezahlt den Schaden? | Aroundhome">
            <a:extLst>
              <a:ext uri="{FF2B5EF4-FFF2-40B4-BE49-F238E27FC236}">
                <a16:creationId xmlns:a16="http://schemas.microsoft.com/office/drawing/2014/main" id="{DE9BA18D-55DA-AD17-7D2F-3CB82639D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0" r="21246" b="-1"/>
          <a:stretch/>
        </p:blipFill>
        <p:spPr bwMode="auto">
          <a:xfrm>
            <a:off x="7199440" y="10"/>
            <a:ext cx="4992560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Gerade Verbindung 1">
            <a:extLst>
              <a:ext uri="{FF2B5EF4-FFF2-40B4-BE49-F238E27FC236}">
                <a16:creationId xmlns:a16="http://schemas.microsoft.com/office/drawing/2014/main" id="{85E43309-7487-B050-CD82-2511C3F5D116}"/>
              </a:ext>
            </a:extLst>
          </p:cNvPr>
          <p:cNvCxnSpPr/>
          <p:nvPr/>
        </p:nvCxnSpPr>
        <p:spPr>
          <a:xfrm>
            <a:off x="3614057" y="2873829"/>
            <a:ext cx="1712686" cy="0"/>
          </a:xfrm>
          <a:prstGeom prst="line">
            <a:avLst/>
          </a:prstGeom>
          <a:ln w="349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4C26A26B-75D5-9553-B47C-95E73102AA15}"/>
              </a:ext>
            </a:extLst>
          </p:cNvPr>
          <p:cNvCxnSpPr/>
          <p:nvPr/>
        </p:nvCxnSpPr>
        <p:spPr>
          <a:xfrm>
            <a:off x="2467429" y="3933371"/>
            <a:ext cx="1712686" cy="0"/>
          </a:xfrm>
          <a:prstGeom prst="line">
            <a:avLst/>
          </a:prstGeom>
          <a:ln w="349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B69FE2BA-6278-0AAB-F928-90385F0EB6D6}"/>
              </a:ext>
            </a:extLst>
          </p:cNvPr>
          <p:cNvCxnSpPr>
            <a:cxnSpLocks/>
          </p:cNvCxnSpPr>
          <p:nvPr/>
        </p:nvCxnSpPr>
        <p:spPr>
          <a:xfrm flipH="1">
            <a:off x="3794192" y="2964543"/>
            <a:ext cx="1204685" cy="464457"/>
          </a:xfrm>
          <a:prstGeom prst="straightConnector1">
            <a:avLst/>
          </a:prstGeom>
          <a:ln w="34925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&quot;Nein&quot;-Symbol 6">
            <a:extLst>
              <a:ext uri="{FF2B5EF4-FFF2-40B4-BE49-F238E27FC236}">
                <a16:creationId xmlns:a16="http://schemas.microsoft.com/office/drawing/2014/main" id="{CDCC016A-77F9-192E-6F21-2DC0D7C768B6}"/>
              </a:ext>
            </a:extLst>
          </p:cNvPr>
          <p:cNvSpPr/>
          <p:nvPr/>
        </p:nvSpPr>
        <p:spPr>
          <a:xfrm>
            <a:off x="2138294" y="2342812"/>
            <a:ext cx="449942" cy="460828"/>
          </a:xfrm>
          <a:prstGeom prst="noSmoking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E6D152C-775A-4A9B-F4F1-BB4FFFE75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54EA-4822-564D-B405-0E9702EA642A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20531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C77DFF-2E30-1B99-263D-0F13B9475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137" y="1564482"/>
            <a:ext cx="6002110" cy="407629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000"/>
          </a:p>
          <a:p>
            <a:pPr marL="0" indent="0">
              <a:buNone/>
            </a:pPr>
            <a:endParaRPr lang="en-GB" sz="2000"/>
          </a:p>
          <a:p>
            <a:pPr marL="0" indent="0" algn="ctr">
              <a:buNone/>
            </a:pPr>
            <a:r>
              <a:rPr lang="en-GB"/>
              <a:t>He broke the window.</a:t>
            </a:r>
          </a:p>
          <a:p>
            <a:pPr marL="0" indent="0" algn="ctr">
              <a:buNone/>
            </a:pPr>
            <a:r>
              <a:rPr lang="en-GB"/>
              <a:t> </a:t>
            </a:r>
          </a:p>
          <a:p>
            <a:pPr marL="0" indent="0" algn="ctr">
              <a:buNone/>
            </a:pPr>
            <a:r>
              <a:rPr lang="en-GB"/>
              <a:t>The window broke. </a:t>
            </a:r>
          </a:p>
          <a:p>
            <a:pPr marL="0" indent="0" algn="ctr">
              <a:buNone/>
            </a:pPr>
            <a:endParaRPr lang="en-GB"/>
          </a:p>
          <a:p>
            <a:pPr marL="0" indent="0" algn="ctr">
              <a:buNone/>
            </a:pPr>
            <a:r>
              <a:rPr lang="en-GB"/>
              <a:t>*The window broke by him.</a:t>
            </a:r>
          </a:p>
          <a:p>
            <a:pPr marL="0" indent="0" algn="ctr">
              <a:buNone/>
            </a:pPr>
            <a:endParaRPr lang="en-GB"/>
          </a:p>
          <a:p>
            <a:pPr marL="0" indent="0">
              <a:buNone/>
            </a:pPr>
            <a:endParaRPr lang="en-GB" sz="2000"/>
          </a:p>
        </p:txBody>
      </p:sp>
      <p:pic>
        <p:nvPicPr>
          <p:cNvPr id="4" name="Picture 2" descr="Kaputtes Fenster - wer bezahlt den Schaden? | Aroundhome">
            <a:extLst>
              <a:ext uri="{FF2B5EF4-FFF2-40B4-BE49-F238E27FC236}">
                <a16:creationId xmlns:a16="http://schemas.microsoft.com/office/drawing/2014/main" id="{DE9BA18D-55DA-AD17-7D2F-3CB82639D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0" r="21246" b="-1"/>
          <a:stretch/>
        </p:blipFill>
        <p:spPr bwMode="auto">
          <a:xfrm>
            <a:off x="7199440" y="10"/>
            <a:ext cx="4992560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Gerade Verbindung 1">
            <a:extLst>
              <a:ext uri="{FF2B5EF4-FFF2-40B4-BE49-F238E27FC236}">
                <a16:creationId xmlns:a16="http://schemas.microsoft.com/office/drawing/2014/main" id="{85E43309-7487-B050-CD82-2511C3F5D116}"/>
              </a:ext>
            </a:extLst>
          </p:cNvPr>
          <p:cNvCxnSpPr/>
          <p:nvPr/>
        </p:nvCxnSpPr>
        <p:spPr>
          <a:xfrm>
            <a:off x="3614057" y="2873829"/>
            <a:ext cx="1712686" cy="0"/>
          </a:xfrm>
          <a:prstGeom prst="line">
            <a:avLst/>
          </a:prstGeom>
          <a:ln w="349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4C26A26B-75D5-9553-B47C-95E73102AA15}"/>
              </a:ext>
            </a:extLst>
          </p:cNvPr>
          <p:cNvCxnSpPr/>
          <p:nvPr/>
        </p:nvCxnSpPr>
        <p:spPr>
          <a:xfrm>
            <a:off x="2467429" y="3933371"/>
            <a:ext cx="1712686" cy="0"/>
          </a:xfrm>
          <a:prstGeom prst="line">
            <a:avLst/>
          </a:prstGeom>
          <a:ln w="349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B69FE2BA-6278-0AAB-F928-90385F0EB6D6}"/>
              </a:ext>
            </a:extLst>
          </p:cNvPr>
          <p:cNvCxnSpPr>
            <a:cxnSpLocks/>
          </p:cNvCxnSpPr>
          <p:nvPr/>
        </p:nvCxnSpPr>
        <p:spPr>
          <a:xfrm flipH="1">
            <a:off x="3794192" y="2964543"/>
            <a:ext cx="1204685" cy="464457"/>
          </a:xfrm>
          <a:prstGeom prst="straightConnector1">
            <a:avLst/>
          </a:prstGeom>
          <a:ln w="34925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&quot;Nein&quot;-Symbol 6">
            <a:extLst>
              <a:ext uri="{FF2B5EF4-FFF2-40B4-BE49-F238E27FC236}">
                <a16:creationId xmlns:a16="http://schemas.microsoft.com/office/drawing/2014/main" id="{CDCC016A-77F9-192E-6F21-2DC0D7C768B6}"/>
              </a:ext>
            </a:extLst>
          </p:cNvPr>
          <p:cNvSpPr/>
          <p:nvPr/>
        </p:nvSpPr>
        <p:spPr>
          <a:xfrm>
            <a:off x="2138294" y="2342812"/>
            <a:ext cx="449942" cy="460828"/>
          </a:xfrm>
          <a:prstGeom prst="noSmoking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72D0886A-8E09-CC07-FD0B-8322A47E9DF0}"/>
              </a:ext>
            </a:extLst>
          </p:cNvPr>
          <p:cNvCxnSpPr>
            <a:cxnSpLocks/>
          </p:cNvCxnSpPr>
          <p:nvPr/>
        </p:nvCxnSpPr>
        <p:spPr>
          <a:xfrm>
            <a:off x="4641815" y="4891315"/>
            <a:ext cx="1149385" cy="0"/>
          </a:xfrm>
          <a:prstGeom prst="line">
            <a:avLst/>
          </a:prstGeom>
          <a:ln w="349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8E345E-A20D-9E96-BE58-32A38E81F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54EA-4822-564D-B405-0E9702EA642A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80424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CD1060DA-D792-3266-832B-63DD077335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5378949"/>
              </p:ext>
            </p:extLst>
          </p:nvPr>
        </p:nvGraphicFramePr>
        <p:xfrm>
          <a:off x="977072" y="688038"/>
          <a:ext cx="10247484" cy="56920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23742">
                  <a:extLst>
                    <a:ext uri="{9D8B030D-6E8A-4147-A177-3AD203B41FA5}">
                      <a16:colId xmlns:a16="http://schemas.microsoft.com/office/drawing/2014/main" val="1787465663"/>
                    </a:ext>
                  </a:extLst>
                </a:gridCol>
                <a:gridCol w="5123742">
                  <a:extLst>
                    <a:ext uri="{9D8B030D-6E8A-4147-A177-3AD203B41FA5}">
                      <a16:colId xmlns:a16="http://schemas.microsoft.com/office/drawing/2014/main" val="1283892964"/>
                    </a:ext>
                  </a:extLst>
                </a:gridCol>
              </a:tblGrid>
              <a:tr h="858570">
                <a:tc>
                  <a:txBody>
                    <a:bodyPr/>
                    <a:lstStyle/>
                    <a:p>
                      <a:r>
                        <a:rPr lang="de-DE" sz="2000" b="1"/>
                        <a:t>Anticausatives: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="1"/>
                        <a:t>Relevant variable: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629434"/>
                  </a:ext>
                </a:extLst>
              </a:tr>
              <a:tr h="858570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de-DE" sz="2000"/>
                        <a:t>Are syntactically intransitive.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/>
                        <a:t>Syntactic transitivity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878052"/>
                  </a:ext>
                </a:extLst>
              </a:tr>
              <a:tr h="1157111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de-DE" sz="2000"/>
                        <a:t>Have patient subjects that denote the </a:t>
                      </a:r>
                      <a:r>
                        <a:rPr lang="de-DE" sz="2000" u="none" strike="noStrike" noProof="0">
                          <a:solidFill>
                            <a:srgbClr val="000000"/>
                          </a:solidFill>
                        </a:rPr>
                        <a:t>same entities as the direct objects of the corresponding transitive patterns.</a:t>
                      </a:r>
                      <a:endParaRPr lang="de-DE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/>
                        <a:t>Subject role</a:t>
                      </a:r>
                      <a:endParaRPr lang="de-DE" sz="200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712752"/>
                  </a:ext>
                </a:extLst>
              </a:tr>
              <a:tr h="858570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de-DE" sz="2000"/>
                        <a:t>Usually have inanimate subjects.</a:t>
                      </a:r>
                      <a:endParaRPr lang="de-DE" sz="200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/>
                        <a:t>Subject animacy</a:t>
                      </a:r>
                      <a:endParaRPr lang="de-DE" sz="200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851908"/>
                  </a:ext>
                </a:extLst>
              </a:tr>
              <a:tr h="1100666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de-DE" sz="2000"/>
                        <a:t>Do not have an external causing agent in their syntactic structure and semantic frame.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/>
                        <a:t>Semantic transitivity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027236"/>
                  </a:ext>
                </a:extLst>
              </a:tr>
              <a:tr h="858570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de-DE" sz="2000"/>
                        <a:t>Have a non-causative (inchoative) meaning</a:t>
                      </a:r>
                      <a:endParaRPr lang="de-DE" sz="200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/>
                        <a:t>~</a:t>
                      </a:r>
                      <a:r>
                        <a:rPr lang="de-DE" sz="2000"/>
                        <a:t>Causativity</a:t>
                      </a:r>
                      <a:endParaRPr lang="de-DE" sz="200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60182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0B0A86-256C-83BF-C602-4352FDCB0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54EA-4822-564D-B405-0E9702EA642A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80729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A8DB96-91CC-D344-5578-D46CDFB69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800" err="1"/>
              <a:t>Why</a:t>
            </a:r>
            <a:r>
              <a:rPr lang="de-DE" sz="4800"/>
              <a:t> Study </a:t>
            </a:r>
            <a:r>
              <a:rPr lang="de-DE" sz="4800" err="1"/>
              <a:t>Anticausatives</a:t>
            </a:r>
            <a:r>
              <a:rPr lang="de-DE" sz="4800"/>
              <a:t> (</a:t>
            </a:r>
            <a:r>
              <a:rPr lang="de-DE" sz="4800" err="1"/>
              <a:t>with</a:t>
            </a:r>
            <a:r>
              <a:rPr lang="de-DE" sz="4800"/>
              <a:t> LLMs)?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E41779-5374-3116-C6A8-B5F0E6F09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54EA-4822-564D-B405-0E9702EA642A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46090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7138AE-4906-BA68-22A1-1349E8F6F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err="1"/>
              <a:t>Anticausatives</a:t>
            </a:r>
            <a:r>
              <a:rPr lang="en-GB"/>
              <a:t> have received considerable attention in typological as well as generative approaches to language </a:t>
            </a:r>
            <a:r>
              <a:rPr lang="en-GB" sz="1800"/>
              <a:t>(e.g. </a:t>
            </a:r>
            <a:r>
              <a:rPr lang="en-GB" sz="1800" err="1"/>
              <a:t>Alexiadou</a:t>
            </a:r>
            <a:r>
              <a:rPr lang="en-GB" sz="1800"/>
              <a:t> et al. 2006; </a:t>
            </a:r>
            <a:r>
              <a:rPr lang="en-GB" sz="1800" err="1"/>
              <a:t>Grewendorf</a:t>
            </a:r>
            <a:r>
              <a:rPr lang="en-GB" sz="1800"/>
              <a:t> 1989; Grimshaw 1982; </a:t>
            </a:r>
            <a:r>
              <a:rPr lang="en-GB" sz="1800" err="1"/>
              <a:t>Haspelmath</a:t>
            </a:r>
            <a:r>
              <a:rPr lang="en-GB" sz="1800"/>
              <a:t> 1987, 1993; Levin &amp; Rappaport </a:t>
            </a:r>
            <a:r>
              <a:rPr lang="en-GB" sz="1800" err="1"/>
              <a:t>Hovav</a:t>
            </a:r>
            <a:r>
              <a:rPr lang="en-GB" sz="1800"/>
              <a:t> 1995; Schäfer 2008) </a:t>
            </a:r>
          </a:p>
          <a:p>
            <a:r>
              <a:rPr lang="en-GB"/>
              <a:t>In English, both synchronic and diachronic corpus-based investigations are rare leaving many questions unanswered </a:t>
            </a:r>
            <a:r>
              <a:rPr lang="en-GB" sz="1800"/>
              <a:t>(but see e.g. García </a:t>
            </a:r>
            <a:r>
              <a:rPr lang="en-GB" sz="1800" err="1"/>
              <a:t>García</a:t>
            </a:r>
            <a:r>
              <a:rPr lang="en-GB" sz="1800"/>
              <a:t> and Ruiz </a:t>
            </a:r>
            <a:r>
              <a:rPr lang="en-GB" sz="1800" err="1"/>
              <a:t>Narbona</a:t>
            </a:r>
            <a:r>
              <a:rPr lang="en-GB" sz="1800"/>
              <a:t> 2021; Ingham 2020) </a:t>
            </a:r>
          </a:p>
          <a:p>
            <a:r>
              <a:rPr lang="en-GB"/>
              <a:t>The construction has seen an increase in productivity over the past centuries and is a highly productive pattern in PDE </a:t>
            </a:r>
            <a:r>
              <a:rPr lang="en-GB" sz="1800"/>
              <a:t>(e.g. Halliday 1994; Keyser and Roeper 1984; McMillion 2006)</a:t>
            </a:r>
          </a:p>
          <a:p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66E6FD-74CD-7C76-FCA6-9F218F4EA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54EA-4822-564D-B405-0E9702EA642A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78142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2189</Words>
  <Application>Microsoft Macintosh PowerPoint</Application>
  <PresentationFormat>Widescreen</PresentationFormat>
  <Paragraphs>357</Paragraphs>
  <Slides>39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Aptos</vt:lpstr>
      <vt:lpstr>Aptos Display</vt:lpstr>
      <vt:lpstr>Arial</vt:lpstr>
      <vt:lpstr>Calibri</vt:lpstr>
      <vt:lpstr>Office Theme</vt:lpstr>
      <vt:lpstr>Studying English Anticausative Constructions with the Help of LLMs</vt:lpstr>
      <vt:lpstr>What are Anticausatives?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Study Anticausatives (with LLMs)?</vt:lpstr>
      <vt:lpstr>PowerPoint Presentation</vt:lpstr>
      <vt:lpstr>PowerPoint Presentation</vt:lpstr>
      <vt:lpstr>How to Study Anticausatives with LLMs?</vt:lpstr>
      <vt:lpstr>A first, naive human prompt</vt:lpstr>
      <vt:lpstr>A first, naive LLM answer</vt:lpstr>
      <vt:lpstr>PowerPoint Presentation</vt:lpstr>
      <vt:lpstr>PowerPoint Presentation</vt:lpstr>
      <vt:lpstr>Can LLMs be useful for linguists?</vt:lpstr>
      <vt:lpstr>An iterative LLM Workflow</vt:lpstr>
      <vt:lpstr>Input data</vt:lpstr>
      <vt:lpstr>LLM setup</vt:lpstr>
      <vt:lpstr>Prompting LLMs: an art rather than a science</vt:lpstr>
      <vt:lpstr>Prompt</vt:lpstr>
      <vt:lpstr>PowerPoint Presentation</vt:lpstr>
      <vt:lpstr>PowerPoint Presentation</vt:lpstr>
      <vt:lpstr>PowerPoint Presentation</vt:lpstr>
      <vt:lpstr>PowerPoint Presentation</vt:lpstr>
      <vt:lpstr>Starting the classification process</vt:lpstr>
      <vt:lpstr>Variables specification for LLM</vt:lpstr>
      <vt:lpstr>Classification output</vt:lpstr>
      <vt:lpstr>Types of classification error/success</vt:lpstr>
      <vt:lpstr>Evaluation metrics</vt:lpstr>
      <vt:lpstr>Variable specification</vt:lpstr>
      <vt:lpstr>Results across all verbs</vt:lpstr>
      <vt:lpstr>Results for the verb air</vt:lpstr>
      <vt:lpstr>Results for the verb download</vt:lpstr>
      <vt:lpstr>Conclusion and next steps</vt:lpstr>
      <vt:lpstr>References I</vt:lpstr>
      <vt:lpstr>References II</vt:lpstr>
      <vt:lpstr>Appendix</vt:lpstr>
      <vt:lpstr>Results from February: mixed success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Ergatives &amp; GPT</dc:title>
  <dc:creator>Würschinger, Quirin</dc:creator>
  <cp:lastModifiedBy>Quirin Würschinger</cp:lastModifiedBy>
  <cp:revision>2</cp:revision>
  <dcterms:created xsi:type="dcterms:W3CDTF">2024-06-25T08:38:21Z</dcterms:created>
  <dcterms:modified xsi:type="dcterms:W3CDTF">2024-07-04T14:17:38Z</dcterms:modified>
</cp:coreProperties>
</file>